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7" r:id="rId1"/>
  </p:sldMasterIdLst>
  <p:sldIdLst>
    <p:sldId id="256" r:id="rId2"/>
    <p:sldId id="257" r:id="rId3"/>
    <p:sldId id="258" r:id="rId4"/>
    <p:sldId id="259" r:id="rId5"/>
    <p:sldId id="260" r:id="rId6"/>
    <p:sldId id="261" r:id="rId7"/>
    <p:sldId id="262" r:id="rId8"/>
    <p:sldId id="263" r:id="rId9"/>
    <p:sldId id="281" r:id="rId10"/>
    <p:sldId id="282" r:id="rId11"/>
    <p:sldId id="264" r:id="rId12"/>
    <p:sldId id="265" r:id="rId13"/>
    <p:sldId id="266" r:id="rId14"/>
    <p:sldId id="283" r:id="rId15"/>
    <p:sldId id="284" r:id="rId16"/>
    <p:sldId id="267" r:id="rId17"/>
    <p:sldId id="268" r:id="rId18"/>
    <p:sldId id="285" r:id="rId19"/>
    <p:sldId id="269" r:id="rId20"/>
    <p:sldId id="270" r:id="rId21"/>
    <p:sldId id="286" r:id="rId22"/>
    <p:sldId id="271" r:id="rId23"/>
    <p:sldId id="272" r:id="rId24"/>
    <p:sldId id="287" r:id="rId25"/>
    <p:sldId id="273" r:id="rId26"/>
    <p:sldId id="275" r:id="rId27"/>
    <p:sldId id="288" r:id="rId28"/>
    <p:sldId id="289" r:id="rId29"/>
    <p:sldId id="291" r:id="rId30"/>
    <p:sldId id="290" r:id="rId31"/>
    <p:sldId id="274" r:id="rId32"/>
    <p:sldId id="276" r:id="rId33"/>
    <p:sldId id="277" r:id="rId34"/>
    <p:sldId id="279" r:id="rId35"/>
    <p:sldId id="278" r:id="rId36"/>
    <p:sldId id="292" r:id="rId37"/>
    <p:sldId id="280" r:id="rId3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67" d="100"/>
          <a:sy n="67" d="100"/>
        </p:scale>
        <p:origin x="-2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77800" y="230188"/>
            <a:ext cx="203200" cy="6503987"/>
            <a:chOff x="112" y="145"/>
            <a:chExt cx="128" cy="4097"/>
          </a:xfrm>
        </p:grpSpPr>
        <p:sp>
          <p:nvSpPr>
            <p:cNvPr id="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grpSp>
      <p:grpSp>
        <p:nvGrpSpPr>
          <p:cNvPr id="7" name="Group 5"/>
          <p:cNvGrpSpPr>
            <a:grpSpLocks/>
          </p:cNvGrpSpPr>
          <p:nvPr/>
        </p:nvGrpSpPr>
        <p:grpSpPr bwMode="auto">
          <a:xfrm>
            <a:off x="8793163" y="220663"/>
            <a:ext cx="198437" cy="6408737"/>
            <a:chOff x="5539" y="139"/>
            <a:chExt cx="125" cy="4037"/>
          </a:xfrm>
        </p:grpSpPr>
        <p:sp>
          <p:nvSpPr>
            <p:cNvPr id="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 name="Group 8"/>
          <p:cNvGrpSpPr>
            <a:grpSpLocks/>
          </p:cNvGrpSpPr>
          <p:nvPr/>
        </p:nvGrpSpPr>
        <p:grpSpPr bwMode="auto">
          <a:xfrm>
            <a:off x="412750" y="6477000"/>
            <a:ext cx="8686800" cy="228600"/>
            <a:chOff x="260" y="4080"/>
            <a:chExt cx="5472" cy="144"/>
          </a:xfrm>
        </p:grpSpPr>
        <p:sp>
          <p:nvSpPr>
            <p:cNvPr id="1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 name="Group 11"/>
          <p:cNvGrpSpPr>
            <a:grpSpLocks/>
          </p:cNvGrpSpPr>
          <p:nvPr/>
        </p:nvGrpSpPr>
        <p:grpSpPr bwMode="auto">
          <a:xfrm>
            <a:off x="76200" y="176213"/>
            <a:ext cx="8745538" cy="161925"/>
            <a:chOff x="48" y="111"/>
            <a:chExt cx="5509" cy="102"/>
          </a:xfrm>
        </p:grpSpPr>
        <p:sp>
          <p:nvSpPr>
            <p:cNvPr id="1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Rectangle 13"/>
            <p:cNvSpPr>
              <a:spLocks noChangeArrowheads="1"/>
            </p:cNvSpPr>
            <p:nvPr/>
          </p:nvSpPr>
          <p:spPr bwMode="auto">
            <a:xfrm rot="5400000" flipV="1">
              <a:off x="2784" y="-2625"/>
              <a:ext cx="38" cy="5509"/>
            </a:xfrm>
            <a:prstGeom prst="rect">
              <a:avLst/>
            </a:prstGeom>
            <a:gradFill rotWithShape="0">
              <a:gsLst>
                <a:gs pos="0">
                  <a:schemeClr val="accent1"/>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9710" name="Rectangle 14"/>
          <p:cNvSpPr>
            <a:spLocks noGrp="1" noChangeArrowheads="1"/>
          </p:cNvSpPr>
          <p:nvPr>
            <p:ph type="ctrTitle" sz="quarter"/>
          </p:nvPr>
        </p:nvSpPr>
        <p:spPr>
          <a:xfrm>
            <a:off x="685800" y="1981200"/>
            <a:ext cx="7772400" cy="1143000"/>
          </a:xfrm>
        </p:spPr>
        <p:txBody>
          <a:bodyPr anchor="ctr"/>
          <a:lstStyle>
            <a:lvl1pPr algn="ctr">
              <a:defRPr sz="4000">
                <a:solidFill>
                  <a:schemeClr val="tx1"/>
                </a:solidFill>
              </a:defRPr>
            </a:lvl1pPr>
          </a:lstStyle>
          <a:p>
            <a:pPr lvl="0"/>
            <a:r>
              <a:rPr lang="en-US" noProof="0" smtClean="0"/>
              <a:t>Click to edit Master title style</a:t>
            </a:r>
          </a:p>
        </p:txBody>
      </p:sp>
      <p:sp>
        <p:nvSpPr>
          <p:cNvPr id="29711" name="Rectangle 15"/>
          <p:cNvSpPr>
            <a:spLocks noGrp="1" noChangeArrowheads="1"/>
          </p:cNvSpPr>
          <p:nvPr>
            <p:ph type="subTitle" sz="quarter" idx="1"/>
          </p:nvPr>
        </p:nvSpPr>
        <p:spPr>
          <a:xfrm>
            <a:off x="1371600" y="3886200"/>
            <a:ext cx="6400800" cy="1752600"/>
          </a:xfrm>
        </p:spPr>
        <p:txBody>
          <a:bodyPr/>
          <a:lstStyle>
            <a:lvl1pPr marL="0" indent="0" algn="ctr">
              <a:buFontTx/>
              <a:buNone/>
              <a:defRPr sz="2800"/>
            </a:lvl1pPr>
          </a:lstStyle>
          <a:p>
            <a:pPr lvl="0"/>
            <a:r>
              <a:rPr lang="en-US" noProof="0" smtClean="0"/>
              <a:t>Click to edit Master subtitle style</a:t>
            </a:r>
          </a:p>
        </p:txBody>
      </p:sp>
      <p:sp>
        <p:nvSpPr>
          <p:cNvPr id="16" name="Rectangle 16"/>
          <p:cNvSpPr>
            <a:spLocks noGrp="1" noChangeArrowheads="1"/>
          </p:cNvSpPr>
          <p:nvPr>
            <p:ph type="dt" sz="quarter" idx="10"/>
          </p:nvPr>
        </p:nvSpPr>
        <p:spPr>
          <a:xfrm>
            <a:off x="439738" y="5989638"/>
            <a:ext cx="1905000" cy="457200"/>
          </a:xfrm>
        </p:spPr>
        <p:txBody>
          <a:bodyPr/>
          <a:lstStyle>
            <a:lvl1pPr>
              <a:defRPr smtClean="0"/>
            </a:lvl1pPr>
          </a:lstStyle>
          <a:p>
            <a:pPr>
              <a:defRPr/>
            </a:pPr>
            <a:endParaRPr lang="en-US"/>
          </a:p>
        </p:txBody>
      </p:sp>
      <p:sp>
        <p:nvSpPr>
          <p:cNvPr id="17" name="Rectangle 17"/>
          <p:cNvSpPr>
            <a:spLocks noGrp="1" noChangeArrowheads="1"/>
          </p:cNvSpPr>
          <p:nvPr>
            <p:ph type="ftr" sz="quarter" idx="11"/>
          </p:nvPr>
        </p:nvSpPr>
        <p:spPr>
          <a:xfrm>
            <a:off x="3135313" y="6002338"/>
            <a:ext cx="2895600" cy="457200"/>
          </a:xfrm>
        </p:spPr>
        <p:txBody>
          <a:bodyPr/>
          <a:lstStyle>
            <a:lvl1pPr>
              <a:defRPr smtClean="0"/>
            </a:lvl1pPr>
          </a:lstStyle>
          <a:p>
            <a:pPr>
              <a:defRPr/>
            </a:pPr>
            <a:endParaRPr lang="en-US"/>
          </a:p>
        </p:txBody>
      </p:sp>
      <p:sp>
        <p:nvSpPr>
          <p:cNvPr id="18" name="Rectangle 18"/>
          <p:cNvSpPr>
            <a:spLocks noGrp="1" noChangeArrowheads="1"/>
          </p:cNvSpPr>
          <p:nvPr>
            <p:ph type="sldNum" sz="quarter" idx="12"/>
          </p:nvPr>
        </p:nvSpPr>
        <p:spPr>
          <a:xfrm>
            <a:off x="6800850" y="5978525"/>
            <a:ext cx="1905000" cy="457200"/>
          </a:xfrm>
        </p:spPr>
        <p:txBody>
          <a:bodyPr/>
          <a:lstStyle>
            <a:lvl1pPr>
              <a:defRPr smtClean="0"/>
            </a:lvl1pPr>
          </a:lstStyle>
          <a:p>
            <a:pPr>
              <a:defRPr/>
            </a:pPr>
            <a:fld id="{6D863688-AAD4-4287-917D-A1C4F1A4C690}" type="slidenum">
              <a:rPr lang="en-US"/>
              <a:pPr>
                <a:defRPr/>
              </a:pPr>
              <a:t>‹#›</a:t>
            </a:fld>
            <a:endParaRPr lang="en-US"/>
          </a:p>
        </p:txBody>
      </p:sp>
    </p:spTree>
    <p:extLst>
      <p:ext uri="{BB962C8B-B14F-4D97-AF65-F5344CB8AC3E}">
        <p14:creationId xmlns:p14="http://schemas.microsoft.com/office/powerpoint/2010/main" val="2303137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1+#ppt_w/2"/>
                                          </p:val>
                                        </p:tav>
                                        <p:tav tm="100000">
                                          <p:val>
                                            <p:strVal val="#ppt_x"/>
                                          </p:val>
                                        </p:tav>
                                      </p:tavLst>
                                    </p:anim>
                                    <p:anim calcmode="lin" valueType="num">
                                      <p:cBhvr additive="base">
                                        <p:cTn id="23"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4F5A9AD9-4678-4595-BBDA-2E5D3F200EB6}" type="slidenum">
              <a:rPr lang="en-US"/>
              <a:pPr>
                <a:defRPr/>
              </a:pPr>
              <a:t>‹#›</a:t>
            </a:fld>
            <a:endParaRPr lang="en-US"/>
          </a:p>
        </p:txBody>
      </p:sp>
    </p:spTree>
    <p:extLst>
      <p:ext uri="{BB962C8B-B14F-4D97-AF65-F5344CB8AC3E}">
        <p14:creationId xmlns:p14="http://schemas.microsoft.com/office/powerpoint/2010/main" val="2422509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EDBC6EBA-A15B-4349-9807-32C565F07B90}" type="slidenum">
              <a:rPr lang="en-US"/>
              <a:pPr>
                <a:defRPr/>
              </a:pPr>
              <a:t>‹#›</a:t>
            </a:fld>
            <a:endParaRPr lang="en-US"/>
          </a:p>
        </p:txBody>
      </p:sp>
    </p:spTree>
    <p:extLst>
      <p:ext uri="{BB962C8B-B14F-4D97-AF65-F5344CB8AC3E}">
        <p14:creationId xmlns:p14="http://schemas.microsoft.com/office/powerpoint/2010/main" val="3132386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752600"/>
            <a:ext cx="3810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752600"/>
            <a:ext cx="3810000" cy="4191000"/>
          </a:xfrm>
        </p:spPr>
        <p:txBody>
          <a:bodyPr/>
          <a:lstStyle/>
          <a:p>
            <a:pPr lvl="0"/>
            <a:endParaRPr lang="en-US" noProof="0" smtClean="0"/>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114FED00-6C5C-410F-A7B6-99FF01499E1A}" type="slidenum">
              <a:rPr lang="en-US"/>
              <a:pPr>
                <a:defRPr/>
              </a:pPr>
              <a:t>‹#›</a:t>
            </a:fld>
            <a:endParaRPr lang="en-US"/>
          </a:p>
        </p:txBody>
      </p:sp>
    </p:spTree>
    <p:extLst>
      <p:ext uri="{BB962C8B-B14F-4D97-AF65-F5344CB8AC3E}">
        <p14:creationId xmlns:p14="http://schemas.microsoft.com/office/powerpoint/2010/main" val="45425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906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752600"/>
            <a:ext cx="3810000" cy="4191000"/>
          </a:xfrm>
        </p:spPr>
        <p:txBody>
          <a:bodyPr/>
          <a:lstStyle/>
          <a:p>
            <a:pPr lvl="0"/>
            <a:endParaRPr lang="en-US" noProof="0" smtClean="0"/>
          </a:p>
        </p:txBody>
      </p:sp>
      <p:sp>
        <p:nvSpPr>
          <p:cNvPr id="4" name="Text Placeholder 3"/>
          <p:cNvSpPr>
            <a:spLocks noGrp="1"/>
          </p:cNvSpPr>
          <p:nvPr>
            <p:ph type="body" sz="half" idx="2"/>
          </p:nvPr>
        </p:nvSpPr>
        <p:spPr>
          <a:xfrm>
            <a:off x="4648200" y="1752600"/>
            <a:ext cx="3810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458109E9-5D20-42F8-80EF-56685C173A0A}" type="slidenum">
              <a:rPr lang="en-US"/>
              <a:pPr>
                <a:defRPr/>
              </a:pPr>
              <a:t>‹#›</a:t>
            </a:fld>
            <a:endParaRPr lang="en-US"/>
          </a:p>
        </p:txBody>
      </p:sp>
    </p:spTree>
    <p:extLst>
      <p:ext uri="{BB962C8B-B14F-4D97-AF65-F5344CB8AC3E}">
        <p14:creationId xmlns:p14="http://schemas.microsoft.com/office/powerpoint/2010/main" val="3885827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CCC89232-29D9-4DAA-B290-B43362E5DD88}" type="slidenum">
              <a:rPr lang="en-US"/>
              <a:pPr>
                <a:defRPr/>
              </a:pPr>
              <a:t>‹#›</a:t>
            </a:fld>
            <a:endParaRPr lang="en-US"/>
          </a:p>
        </p:txBody>
      </p:sp>
    </p:spTree>
    <p:extLst>
      <p:ext uri="{BB962C8B-B14F-4D97-AF65-F5344CB8AC3E}">
        <p14:creationId xmlns:p14="http://schemas.microsoft.com/office/powerpoint/2010/main" val="1628914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63C3B949-5975-4C97-9C48-F0A9AD666005}" type="slidenum">
              <a:rPr lang="en-US"/>
              <a:pPr>
                <a:defRPr/>
              </a:pPr>
              <a:t>‹#›</a:t>
            </a:fld>
            <a:endParaRPr lang="en-US"/>
          </a:p>
        </p:txBody>
      </p:sp>
    </p:spTree>
    <p:extLst>
      <p:ext uri="{BB962C8B-B14F-4D97-AF65-F5344CB8AC3E}">
        <p14:creationId xmlns:p14="http://schemas.microsoft.com/office/powerpoint/2010/main" val="3212077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BBBBBFD9-7ED9-408D-8D25-1FB9A185555F}" type="slidenum">
              <a:rPr lang="en-US"/>
              <a:pPr>
                <a:defRPr/>
              </a:pPr>
              <a:t>‹#›</a:t>
            </a:fld>
            <a:endParaRPr lang="en-US"/>
          </a:p>
        </p:txBody>
      </p:sp>
    </p:spTree>
    <p:extLst>
      <p:ext uri="{BB962C8B-B14F-4D97-AF65-F5344CB8AC3E}">
        <p14:creationId xmlns:p14="http://schemas.microsoft.com/office/powerpoint/2010/main" val="199076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471303B8-B471-4AC5-BA50-26004180DB17}" type="slidenum">
              <a:rPr lang="en-US"/>
              <a:pPr>
                <a:defRPr/>
              </a:pPr>
              <a:t>‹#›</a:t>
            </a:fld>
            <a:endParaRPr lang="en-US"/>
          </a:p>
        </p:txBody>
      </p:sp>
    </p:spTree>
    <p:extLst>
      <p:ext uri="{BB962C8B-B14F-4D97-AF65-F5344CB8AC3E}">
        <p14:creationId xmlns:p14="http://schemas.microsoft.com/office/powerpoint/2010/main" val="490533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34A2FF58-50F9-41B0-B813-7D675EAE679B}" type="slidenum">
              <a:rPr lang="en-US"/>
              <a:pPr>
                <a:defRPr/>
              </a:pPr>
              <a:t>‹#›</a:t>
            </a:fld>
            <a:endParaRPr lang="en-US"/>
          </a:p>
        </p:txBody>
      </p:sp>
    </p:spTree>
    <p:extLst>
      <p:ext uri="{BB962C8B-B14F-4D97-AF65-F5344CB8AC3E}">
        <p14:creationId xmlns:p14="http://schemas.microsoft.com/office/powerpoint/2010/main" val="1506395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BF70EFEE-6616-472F-9630-42CF9A334E5A}" type="slidenum">
              <a:rPr lang="en-US"/>
              <a:pPr>
                <a:defRPr/>
              </a:pPr>
              <a:t>‹#›</a:t>
            </a:fld>
            <a:endParaRPr lang="en-US"/>
          </a:p>
        </p:txBody>
      </p:sp>
    </p:spTree>
    <p:extLst>
      <p:ext uri="{BB962C8B-B14F-4D97-AF65-F5344CB8AC3E}">
        <p14:creationId xmlns:p14="http://schemas.microsoft.com/office/powerpoint/2010/main" val="1939937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C36C29F7-19C1-4DE5-86C2-DD9B5CB2ABB7}" type="slidenum">
              <a:rPr lang="en-US"/>
              <a:pPr>
                <a:defRPr/>
              </a:pPr>
              <a:t>‹#›</a:t>
            </a:fld>
            <a:endParaRPr lang="en-US"/>
          </a:p>
        </p:txBody>
      </p:sp>
    </p:spTree>
    <p:extLst>
      <p:ext uri="{BB962C8B-B14F-4D97-AF65-F5344CB8AC3E}">
        <p14:creationId xmlns:p14="http://schemas.microsoft.com/office/powerpoint/2010/main" val="302089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DA076ABF-4F12-41A6-ADF0-F398071D2542}" type="slidenum">
              <a:rPr lang="en-US"/>
              <a:pPr>
                <a:defRPr/>
              </a:pPr>
              <a:t>‹#›</a:t>
            </a:fld>
            <a:endParaRPr lang="en-US"/>
          </a:p>
        </p:txBody>
      </p:sp>
    </p:spTree>
    <p:extLst>
      <p:ext uri="{BB962C8B-B14F-4D97-AF65-F5344CB8AC3E}">
        <p14:creationId xmlns:p14="http://schemas.microsoft.com/office/powerpoint/2010/main" val="2801381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77800" y="230188"/>
            <a:ext cx="203200" cy="6503987"/>
            <a:chOff x="112" y="145"/>
            <a:chExt cx="128" cy="4097"/>
          </a:xfrm>
        </p:grpSpPr>
        <p:sp>
          <p:nvSpPr>
            <p:cNvPr id="1044"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grpSp>
      <p:grpSp>
        <p:nvGrpSpPr>
          <p:cNvPr id="1027" name="Group 5"/>
          <p:cNvGrpSpPr>
            <a:grpSpLocks/>
          </p:cNvGrpSpPr>
          <p:nvPr/>
        </p:nvGrpSpPr>
        <p:grpSpPr bwMode="auto">
          <a:xfrm>
            <a:off x="8793163" y="220663"/>
            <a:ext cx="198437" cy="6408737"/>
            <a:chOff x="5539" y="139"/>
            <a:chExt cx="125" cy="4037"/>
          </a:xfrm>
        </p:grpSpPr>
        <p:sp>
          <p:nvSpPr>
            <p:cNvPr id="1042"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3"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28" name="Group 8"/>
          <p:cNvGrpSpPr>
            <a:grpSpLocks/>
          </p:cNvGrpSpPr>
          <p:nvPr/>
        </p:nvGrpSpPr>
        <p:grpSpPr bwMode="auto">
          <a:xfrm>
            <a:off x="412750" y="6477000"/>
            <a:ext cx="8686800" cy="228600"/>
            <a:chOff x="260" y="4080"/>
            <a:chExt cx="5472" cy="144"/>
          </a:xfrm>
        </p:grpSpPr>
        <p:sp>
          <p:nvSpPr>
            <p:cNvPr id="1040"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1"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29" name="Group 11"/>
          <p:cNvGrpSpPr>
            <a:grpSpLocks/>
          </p:cNvGrpSpPr>
          <p:nvPr/>
        </p:nvGrpSpPr>
        <p:grpSpPr bwMode="auto">
          <a:xfrm>
            <a:off x="76200" y="176213"/>
            <a:ext cx="8745538" cy="161925"/>
            <a:chOff x="48" y="111"/>
            <a:chExt cx="5509" cy="102"/>
          </a:xfrm>
        </p:grpSpPr>
        <p:sp>
          <p:nvSpPr>
            <p:cNvPr id="1038"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9" name="Rectangle 13"/>
            <p:cNvSpPr>
              <a:spLocks noChangeArrowheads="1"/>
            </p:cNvSpPr>
            <p:nvPr/>
          </p:nvSpPr>
          <p:spPr bwMode="auto">
            <a:xfrm rot="5400000" flipV="1">
              <a:off x="2784" y="-2625"/>
              <a:ext cx="38" cy="5509"/>
            </a:xfrm>
            <a:prstGeom prst="rect">
              <a:avLst/>
            </a:prstGeom>
            <a:gradFill rotWithShape="0">
              <a:gsLst>
                <a:gs pos="0">
                  <a:schemeClr val="accent1"/>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0" name="Group 14"/>
          <p:cNvGrpSpPr>
            <a:grpSpLocks/>
          </p:cNvGrpSpPr>
          <p:nvPr/>
        </p:nvGrpSpPr>
        <p:grpSpPr bwMode="auto">
          <a:xfrm>
            <a:off x="71438" y="176213"/>
            <a:ext cx="8745537" cy="161925"/>
            <a:chOff x="45" y="111"/>
            <a:chExt cx="5509" cy="102"/>
          </a:xfrm>
        </p:grpSpPr>
        <p:sp>
          <p:nvSpPr>
            <p:cNvPr id="1036" name="Rectangle 15"/>
            <p:cNvSpPr>
              <a:spLocks noChangeArrowheads="1"/>
            </p:cNvSpPr>
            <p:nvPr/>
          </p:nvSpPr>
          <p:spPr bwMode="auto">
            <a:xfrm rot="5400000" flipV="1">
              <a:off x="2850" y="-2491"/>
              <a:ext cx="37" cy="5371"/>
            </a:xfrm>
            <a:prstGeom prst="rect">
              <a:avLst/>
            </a:prstGeom>
            <a:gradFill rotWithShape="0">
              <a:gsLst>
                <a:gs pos="0">
                  <a:schemeClr va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 name="Rectangle 16"/>
            <p:cNvSpPr>
              <a:spLocks noChangeArrowheads="1"/>
            </p:cNvSpPr>
            <p:nvPr/>
          </p:nvSpPr>
          <p:spPr bwMode="auto">
            <a:xfrm rot="5400000" flipV="1">
              <a:off x="2781" y="-2625"/>
              <a:ext cx="38" cy="5509"/>
            </a:xfrm>
            <a:prstGeom prst="rect">
              <a:avLst/>
            </a:prstGeom>
            <a:gradFill rotWithShape="0">
              <a:gsLst>
                <a:gs pos="0">
                  <a:schemeClr val="accent1"/>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31" name="Rectangle 17"/>
          <p:cNvSpPr>
            <a:spLocks noGrp="1" noChangeArrowheads="1"/>
          </p:cNvSpPr>
          <p:nvPr>
            <p:ph type="title"/>
          </p:nvPr>
        </p:nvSpPr>
        <p:spPr bwMode="auto">
          <a:xfrm>
            <a:off x="685800" y="6096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2" name="Rectangle 18"/>
          <p:cNvSpPr>
            <a:spLocks noGrp="1" noChangeArrowheads="1"/>
          </p:cNvSpPr>
          <p:nvPr>
            <p:ph type="body" idx="1"/>
          </p:nvPr>
        </p:nvSpPr>
        <p:spPr bwMode="auto">
          <a:xfrm>
            <a:off x="685800" y="1752600"/>
            <a:ext cx="7772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91" name="Rectangle 19"/>
          <p:cNvSpPr>
            <a:spLocks noGrp="1" noChangeArrowheads="1"/>
          </p:cNvSpPr>
          <p:nvPr>
            <p:ph type="dt" sz="half" idx="2"/>
          </p:nvPr>
        </p:nvSpPr>
        <p:spPr bwMode="auto">
          <a:xfrm>
            <a:off x="457200" y="6019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smtClean="0"/>
            </a:lvl1pPr>
          </a:lstStyle>
          <a:p>
            <a:pPr>
              <a:defRPr/>
            </a:pPr>
            <a:endParaRPr lang="en-US"/>
          </a:p>
        </p:txBody>
      </p:sp>
      <p:sp>
        <p:nvSpPr>
          <p:cNvPr id="28692" name="Rectangle 20"/>
          <p:cNvSpPr>
            <a:spLocks noGrp="1" noChangeArrowheads="1"/>
          </p:cNvSpPr>
          <p:nvPr>
            <p:ph type="ftr" sz="quarter" idx="3"/>
          </p:nvPr>
        </p:nvSpPr>
        <p:spPr bwMode="auto">
          <a:xfrm>
            <a:off x="3124200" y="6019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lvl1pPr>
          </a:lstStyle>
          <a:p>
            <a:pPr>
              <a:defRPr/>
            </a:pPr>
            <a:endParaRPr lang="en-US"/>
          </a:p>
        </p:txBody>
      </p:sp>
      <p:sp>
        <p:nvSpPr>
          <p:cNvPr id="28693" name="Rectangle 21"/>
          <p:cNvSpPr>
            <a:spLocks noGrp="1" noChangeArrowheads="1"/>
          </p:cNvSpPr>
          <p:nvPr>
            <p:ph type="sldNum" sz="quarter" idx="4"/>
          </p:nvPr>
        </p:nvSpPr>
        <p:spPr bwMode="auto">
          <a:xfrm>
            <a:off x="6858000" y="6019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smtClean="0"/>
            </a:lvl1pPr>
          </a:lstStyle>
          <a:p>
            <a:pPr>
              <a:defRPr/>
            </a:pPr>
            <a:fld id="{1275D7F8-4ADD-4751-A48A-20A431FC46F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84"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ahoma" pitchFamily="34" charset="0"/>
        </a:defRPr>
      </a:lvl2pPr>
      <a:lvl3pPr algn="l" rtl="0" eaLnBrk="0" fontAlgn="base" hangingPunct="0">
        <a:spcBef>
          <a:spcPct val="0"/>
        </a:spcBef>
        <a:spcAft>
          <a:spcPct val="0"/>
        </a:spcAft>
        <a:defRPr sz="3600">
          <a:solidFill>
            <a:schemeClr val="tx2"/>
          </a:solidFill>
          <a:latin typeface="Tahoma" pitchFamily="34" charset="0"/>
        </a:defRPr>
      </a:lvl3pPr>
      <a:lvl4pPr algn="l" rtl="0" eaLnBrk="0" fontAlgn="base" hangingPunct="0">
        <a:spcBef>
          <a:spcPct val="0"/>
        </a:spcBef>
        <a:spcAft>
          <a:spcPct val="0"/>
        </a:spcAft>
        <a:defRPr sz="3600">
          <a:solidFill>
            <a:schemeClr val="tx2"/>
          </a:solidFill>
          <a:latin typeface="Tahoma" pitchFamily="34" charset="0"/>
        </a:defRPr>
      </a:lvl4pPr>
      <a:lvl5pPr algn="l" rtl="0" eaLnBrk="0" fontAlgn="base" hangingPunct="0">
        <a:spcBef>
          <a:spcPct val="0"/>
        </a:spcBef>
        <a:spcAft>
          <a:spcPct val="0"/>
        </a:spcAft>
        <a:defRPr sz="3600">
          <a:solidFill>
            <a:schemeClr val="tx2"/>
          </a:solidFill>
          <a:latin typeface="Tahoma" pitchFamily="34" charset="0"/>
        </a:defRPr>
      </a:lvl5pPr>
      <a:lvl6pPr marL="457200" algn="l" rtl="0" fontAlgn="base">
        <a:spcBef>
          <a:spcPct val="0"/>
        </a:spcBef>
        <a:spcAft>
          <a:spcPct val="0"/>
        </a:spcAft>
        <a:defRPr sz="3600">
          <a:solidFill>
            <a:schemeClr val="tx2"/>
          </a:solidFill>
          <a:latin typeface="Tahoma" pitchFamily="34" charset="0"/>
        </a:defRPr>
      </a:lvl6pPr>
      <a:lvl7pPr marL="914400" algn="l" rtl="0" fontAlgn="base">
        <a:spcBef>
          <a:spcPct val="0"/>
        </a:spcBef>
        <a:spcAft>
          <a:spcPct val="0"/>
        </a:spcAft>
        <a:defRPr sz="3600">
          <a:solidFill>
            <a:schemeClr val="tx2"/>
          </a:solidFill>
          <a:latin typeface="Tahoma" pitchFamily="34" charset="0"/>
        </a:defRPr>
      </a:lvl7pPr>
      <a:lvl8pPr marL="1371600" algn="l" rtl="0" fontAlgn="base">
        <a:spcBef>
          <a:spcPct val="0"/>
        </a:spcBef>
        <a:spcAft>
          <a:spcPct val="0"/>
        </a:spcAft>
        <a:defRPr sz="3600">
          <a:solidFill>
            <a:schemeClr val="tx2"/>
          </a:solidFill>
          <a:latin typeface="Tahoma" pitchFamily="34" charset="0"/>
        </a:defRPr>
      </a:lvl8pPr>
      <a:lvl9pPr marL="1828800" algn="l" rtl="0" fontAlgn="base">
        <a:spcBef>
          <a:spcPct val="0"/>
        </a:spcBef>
        <a:spcAft>
          <a:spcPct val="0"/>
        </a:spcAft>
        <a:defRPr sz="36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Char char="•"/>
        <a:defRPr sz="2400">
          <a:solidFill>
            <a:schemeClr val="tx1"/>
          </a:solidFill>
          <a:latin typeface="+mn-lt"/>
        </a:defRPr>
      </a:lvl3pPr>
      <a:lvl4pPr marL="1600200" indent="-228600" algn="l" rtl="0" eaLnBrk="0" fontAlgn="base" hangingPunct="0">
        <a:spcBef>
          <a:spcPct val="20000"/>
        </a:spcBef>
        <a:spcAft>
          <a:spcPct val="0"/>
        </a:spcAft>
        <a:buClr>
          <a:schemeClr val="fo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gap.dcs.st-and.ac.uk/~history/Mathematicians/Democritus.html" TargetMode="External"/><Relationship Id="rId2" Type="http://schemas.openxmlformats.org/officeDocument/2006/relationships/image" Target="../media/image8.jpeg"/><Relationship Id="rId1" Type="http://schemas.openxmlformats.org/officeDocument/2006/relationships/slideLayout" Target="../slideLayouts/slideLayout13.xml"/><Relationship Id="rId4" Type="http://schemas.openxmlformats.org/officeDocument/2006/relationships/slide" Target="slide8.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image" Target="../media/image10.jpeg"/><Relationship Id="rId7" Type="http://schemas.openxmlformats.org/officeDocument/2006/relationships/slide" Target="slide15.xml"/><Relationship Id="rId2" Type="http://schemas.openxmlformats.org/officeDocument/2006/relationships/audio" Target="../media/audio1.wav"/><Relationship Id="rId1" Type="http://schemas.openxmlformats.org/officeDocument/2006/relationships/slideLayout" Target="../slideLayouts/slideLayout13.xml"/><Relationship Id="rId6" Type="http://schemas.openxmlformats.org/officeDocument/2006/relationships/slide" Target="slide14.xml"/><Relationship Id="rId5" Type="http://schemas.openxmlformats.org/officeDocument/2006/relationships/image" Target="../media/image12.jpeg"/><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nfoplease.com/ipa/A0905226.html" TargetMode="External"/><Relationship Id="rId2" Type="http://schemas.openxmlformats.org/officeDocument/2006/relationships/image" Target="../media/image13.png"/><Relationship Id="rId1" Type="http://schemas.openxmlformats.org/officeDocument/2006/relationships/slideLayout" Target="../slideLayouts/slideLayout12.xml"/><Relationship Id="rId4" Type="http://schemas.openxmlformats.org/officeDocument/2006/relationships/slide" Target="slide13.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http://antoine.frostburg.edu/chem/senese/101/atoms/dalton.shtml" TargetMode="External"/><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8" Type="http://schemas.openxmlformats.org/officeDocument/2006/relationships/slide" Target="slide29.xml"/><Relationship Id="rId3" Type="http://schemas.openxmlformats.org/officeDocument/2006/relationships/image" Target="../media/image24.jpeg"/><Relationship Id="rId7" Type="http://schemas.openxmlformats.org/officeDocument/2006/relationships/slide" Target="slide30.xml"/><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slide" Target="slide31.xml"/><Relationship Id="rId5" Type="http://schemas.openxmlformats.org/officeDocument/2006/relationships/image" Target="../media/image26.jpeg"/><Relationship Id="rId4" Type="http://schemas.openxmlformats.org/officeDocument/2006/relationships/image" Target="../media/image25.jpeg"/></Relationships>
</file>

<file path=ppt/slides/_rels/slide29.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nobelprize.org/chemistry/laureates/1908/rutherford-bio.html" TargetMode="External"/><Relationship Id="rId2" Type="http://schemas.openxmlformats.org/officeDocument/2006/relationships/image" Target="../media/image27.png"/><Relationship Id="rId1" Type="http://schemas.openxmlformats.org/officeDocument/2006/relationships/slideLayout" Target="../slideLayouts/slideLayout6.xml"/><Relationship Id="rId5" Type="http://schemas.openxmlformats.org/officeDocument/2006/relationships/slide" Target="slide28.xml"/><Relationship Id="rId4" Type="http://schemas.openxmlformats.org/officeDocument/2006/relationships/hyperlink" Target="http://scienceworld.wolfram.com/biography/Rutherford.html"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hyperlink" Target="http://www.nuclearfiles.org/menu/library/biographies/bio_bohr-niels.htm"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regentsprep.org/Regents/physics/phys05/catomodel/cloud.htm" TargetMode="Externa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8" Type="http://schemas.openxmlformats.org/officeDocument/2006/relationships/hyperlink" Target="http://regentsprep.org/Regents/physics/phys05/catomodel/cloud.htm" TargetMode="External"/><Relationship Id="rId3" Type="http://schemas.openxmlformats.org/officeDocument/2006/relationships/hyperlink" Target="http://www.infoplease.com/ipa/A0905226.html" TargetMode="External"/><Relationship Id="rId7" Type="http://schemas.openxmlformats.org/officeDocument/2006/relationships/hyperlink" Target="http://www.nuclearfiles.org/rebios/bohrniles.html" TargetMode="External"/><Relationship Id="rId2" Type="http://schemas.openxmlformats.org/officeDocument/2006/relationships/hyperlink" Target="http://www-gap.dcs.st-and.ac.uk/~history/Mathematicians/Democritus.html" TargetMode="External"/><Relationship Id="rId1" Type="http://schemas.openxmlformats.org/officeDocument/2006/relationships/slideLayout" Target="../slideLayouts/slideLayout2.xml"/><Relationship Id="rId6" Type="http://schemas.openxmlformats.org/officeDocument/2006/relationships/hyperlink" Target="http://www.freeessay.com/creative/science/sff202.shtml" TargetMode="External"/><Relationship Id="rId5" Type="http://schemas.openxmlformats.org/officeDocument/2006/relationships/hyperlink" Target="http://www.orcbs.msu.edu/radiation/radhistory/ernestrutherford.html" TargetMode="External"/><Relationship Id="rId4" Type="http://schemas.openxmlformats.org/officeDocument/2006/relationships/hyperlink" Target="http://www.howe.k12.ok.us/~jimaskew/pmodel.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image" Target="../media/image5.jpeg"/><Relationship Id="rId7" Type="http://schemas.openxmlformats.org/officeDocument/2006/relationships/slide" Target="slide9.xml"/><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slide" Target="slide11.xml"/><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609600"/>
            <a:ext cx="7772400" cy="1143000"/>
          </a:xfrm>
        </p:spPr>
        <p:txBody>
          <a:bodyPr/>
          <a:lstStyle/>
          <a:p>
            <a:pPr eaLnBrk="1" hangingPunct="1"/>
            <a:r>
              <a:rPr lang="en-US" smtClean="0"/>
              <a:t>Atomic Theory</a:t>
            </a:r>
          </a:p>
        </p:txBody>
      </p:sp>
      <p:sp>
        <p:nvSpPr>
          <p:cNvPr id="3075" name="Rectangle 3"/>
          <p:cNvSpPr>
            <a:spLocks noGrp="1" noChangeArrowheads="1"/>
          </p:cNvSpPr>
          <p:nvPr>
            <p:ph type="subTitle" idx="1"/>
          </p:nvPr>
        </p:nvSpPr>
        <p:spPr>
          <a:xfrm>
            <a:off x="1295400" y="5867400"/>
            <a:ext cx="6400800" cy="685800"/>
          </a:xfrm>
        </p:spPr>
        <p:txBody>
          <a:bodyPr/>
          <a:lstStyle/>
          <a:p>
            <a:pPr eaLnBrk="1" hangingPunct="1"/>
            <a:r>
              <a:rPr lang="en-US" smtClean="0"/>
              <a:t>A Web Quest through time</a:t>
            </a:r>
          </a:p>
        </p:txBody>
      </p:sp>
      <p:sp>
        <p:nvSpPr>
          <p:cNvPr id="3076" name="AutoShape 4">
            <a:hlinkClick r:id="" action="ppaction://hlinkshowjump?jump=nextslide" highlightClick="1"/>
          </p:cNvPr>
          <p:cNvSpPr>
            <a:spLocks noChangeArrowheads="1"/>
          </p:cNvSpPr>
          <p:nvPr/>
        </p:nvSpPr>
        <p:spPr bwMode="auto">
          <a:xfrm>
            <a:off x="7391400" y="5715000"/>
            <a:ext cx="1219200" cy="4572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077" name="Picture 7" descr="C:\Documents and Settings\student\Desktop\Bianchi\atom%20m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908175"/>
            <a:ext cx="3810000" cy="378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85800" y="6096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3600">
                <a:solidFill>
                  <a:schemeClr val="tx2"/>
                </a:solidFill>
                <a:latin typeface="Tahoma" pitchFamily="34" charset="0"/>
              </a:rPr>
              <a:t>Young boy on Democritus:</a:t>
            </a:r>
          </a:p>
        </p:txBody>
      </p:sp>
      <p:sp>
        <p:nvSpPr>
          <p:cNvPr id="12291" name="Rectangle 3"/>
          <p:cNvSpPr>
            <a:spLocks noChangeArrowheads="1"/>
          </p:cNvSpPr>
          <p:nvPr/>
        </p:nvSpPr>
        <p:spPr bwMode="auto">
          <a:xfrm>
            <a:off x="685800" y="1752600"/>
            <a:ext cx="7772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accent1"/>
              </a:buClr>
              <a:buFontTx/>
              <a:buChar char="•"/>
            </a:pPr>
            <a:r>
              <a:rPr lang="en-US" sz="3200">
                <a:latin typeface="Tahoma" pitchFamily="34" charset="0"/>
              </a:rPr>
              <a:t>Democritus?</a:t>
            </a:r>
          </a:p>
          <a:p>
            <a:pPr marL="342900" indent="-342900">
              <a:spcBef>
                <a:spcPct val="20000"/>
              </a:spcBef>
              <a:buClr>
                <a:schemeClr val="accent1"/>
              </a:buClr>
              <a:buFontTx/>
              <a:buChar char="•"/>
            </a:pPr>
            <a:r>
              <a:rPr lang="en-US" sz="3200">
                <a:latin typeface="Tahoma" pitchFamily="34" charset="0"/>
              </a:rPr>
              <a:t>Never heard of him.</a:t>
            </a:r>
          </a:p>
          <a:p>
            <a:pPr marL="342900" indent="-342900">
              <a:spcBef>
                <a:spcPct val="20000"/>
              </a:spcBef>
              <a:buClr>
                <a:schemeClr val="accent1"/>
              </a:buClr>
              <a:buFontTx/>
              <a:buChar char="•"/>
            </a:pPr>
            <a:r>
              <a:rPr lang="en-US" sz="3200">
                <a:latin typeface="Tahoma" pitchFamily="34" charset="0"/>
              </a:rPr>
              <a:t>You should find someone older and wiser to ask.</a:t>
            </a:r>
          </a:p>
        </p:txBody>
      </p:sp>
      <p:sp>
        <p:nvSpPr>
          <p:cNvPr id="12292" name="AutoShape 4">
            <a:hlinkClick r:id="rId2" action="ppaction://hlinksldjump" highlightClick="1"/>
          </p:cNvPr>
          <p:cNvSpPr>
            <a:spLocks noChangeArrowheads="1"/>
          </p:cNvSpPr>
          <p:nvPr/>
        </p:nvSpPr>
        <p:spPr bwMode="auto">
          <a:xfrm>
            <a:off x="6858000" y="5715000"/>
            <a:ext cx="1752600" cy="4572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3" name="Text Box 5"/>
          <p:cNvSpPr txBox="1">
            <a:spLocks noChangeArrowheads="1"/>
          </p:cNvSpPr>
          <p:nvPr/>
        </p:nvSpPr>
        <p:spPr bwMode="auto">
          <a:xfrm>
            <a:off x="6324600" y="4495800"/>
            <a:ext cx="2819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latin typeface="Univers" pitchFamily="34" charset="0"/>
              </a:rPr>
              <a:t>Ask someone else</a:t>
            </a:r>
          </a:p>
        </p:txBody>
      </p:sp>
    </p:spTree>
  </p:cSld>
  <p:clrMapOvr>
    <a:masterClrMapping/>
  </p:clrMapOvr>
  <p:transition>
    <p:checke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2400" smtClean="0"/>
              <a:t>Ancient Greek Woman on Democritus:</a:t>
            </a:r>
            <a:endParaRPr lang="en-US" smtClean="0"/>
          </a:p>
        </p:txBody>
      </p:sp>
      <p:sp>
        <p:nvSpPr>
          <p:cNvPr id="13315" name="Rectangle 4"/>
          <p:cNvSpPr>
            <a:spLocks noGrp="1" noChangeArrowheads="1"/>
          </p:cNvSpPr>
          <p:nvPr>
            <p:ph type="body" sz="half" idx="2"/>
          </p:nvPr>
        </p:nvSpPr>
        <p:spPr>
          <a:xfrm>
            <a:off x="4649788" y="1752600"/>
            <a:ext cx="3808412" cy="4191000"/>
          </a:xfrm>
        </p:spPr>
        <p:txBody>
          <a:bodyPr/>
          <a:lstStyle/>
          <a:p>
            <a:pPr eaLnBrk="1" hangingPunct="1">
              <a:lnSpc>
                <a:spcPct val="90000"/>
              </a:lnSpc>
            </a:pPr>
            <a:r>
              <a:rPr lang="en-US" sz="1400" b="1" smtClean="0"/>
              <a:t>Democritus? Yeah, I’ve heard of him.  He is a weird guy.  He is one of those philosophers, always thinking up new ideas and theories. </a:t>
            </a:r>
          </a:p>
          <a:p>
            <a:pPr eaLnBrk="1" hangingPunct="1">
              <a:lnSpc>
                <a:spcPct val="90000"/>
              </a:lnSpc>
            </a:pPr>
            <a:r>
              <a:rPr lang="en-US" sz="1400" b="1" smtClean="0"/>
              <a:t>I heard that he is telling people that everything is made up of these “atmos” particles that are so small that they can’t be broken down any more.</a:t>
            </a:r>
          </a:p>
          <a:p>
            <a:pPr eaLnBrk="1" hangingPunct="1">
              <a:lnSpc>
                <a:spcPct val="90000"/>
              </a:lnSpc>
            </a:pPr>
            <a:r>
              <a:rPr lang="en-US" sz="1400" b="1" smtClean="0"/>
              <a:t>He thinks that they are always moving around, and they are infinite in number.  If you click on his picture, you can see what else he said, and where you should go from here.</a:t>
            </a:r>
          </a:p>
          <a:p>
            <a:pPr eaLnBrk="1" hangingPunct="1">
              <a:lnSpc>
                <a:spcPct val="90000"/>
              </a:lnSpc>
            </a:pPr>
            <a:r>
              <a:rPr lang="en-US" sz="1400" b="1" smtClean="0"/>
              <a:t>I wouldn’t talk about him too loudly though.  A lot of people think he is nuts.  Aristotle is much more respected, and he has other ideas.  I’d check him out too.</a:t>
            </a:r>
            <a:endParaRPr lang="en-US" sz="1400" smtClean="0"/>
          </a:p>
        </p:txBody>
      </p:sp>
      <p:pic>
        <p:nvPicPr>
          <p:cNvPr id="13316" name="Picture 5" descr="C:\Documents and Settings\student\Application Data\Microsoft\Media Catalog\democritus.jpg"/>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685800" y="1847850"/>
            <a:ext cx="3808413" cy="4000500"/>
          </a:xfrm>
        </p:spPr>
      </p:pic>
      <p:sp>
        <p:nvSpPr>
          <p:cNvPr id="13317" name="AutoShape 6">
            <a:hlinkClick r:id="rId3" highlightClick="1"/>
          </p:cNvPr>
          <p:cNvSpPr>
            <a:spLocks noChangeArrowheads="1"/>
          </p:cNvSpPr>
          <p:nvPr/>
        </p:nvSpPr>
        <p:spPr bwMode="auto">
          <a:xfrm>
            <a:off x="609600" y="1828800"/>
            <a:ext cx="3886200" cy="4038600"/>
          </a:xfrm>
          <a:prstGeom prst="actionButtonBlank">
            <a:avLst/>
          </a:prstGeom>
          <a:noFill/>
          <a:ln w="9525">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8" name="AutoShape 7">
            <a:hlinkClick r:id="" action="ppaction://hlinkshowjump?jump=nextslide" highlightClick="1"/>
          </p:cNvPr>
          <p:cNvSpPr>
            <a:spLocks noChangeArrowheads="1"/>
          </p:cNvSpPr>
          <p:nvPr/>
        </p:nvSpPr>
        <p:spPr bwMode="auto">
          <a:xfrm>
            <a:off x="7315200" y="5943600"/>
            <a:ext cx="1295400" cy="4572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9" name="AutoShape 8">
            <a:hlinkClick r:id="rId4" action="ppaction://hlinksldjump" highlightClick="1"/>
          </p:cNvPr>
          <p:cNvSpPr>
            <a:spLocks noChangeArrowheads="1"/>
          </p:cNvSpPr>
          <p:nvPr/>
        </p:nvSpPr>
        <p:spPr bwMode="auto">
          <a:xfrm>
            <a:off x="5562600" y="5943600"/>
            <a:ext cx="1371600" cy="457200"/>
          </a:xfrm>
          <a:prstGeom prst="actionButtonBackPrevious">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check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r>
              <a:rPr lang="en-US" smtClean="0"/>
              <a:t>465 BC: Greece</a:t>
            </a:r>
          </a:p>
        </p:txBody>
      </p:sp>
      <p:sp>
        <p:nvSpPr>
          <p:cNvPr id="14339" name="Text Box 3"/>
          <p:cNvSpPr txBox="1">
            <a:spLocks noChangeArrowheads="1"/>
          </p:cNvSpPr>
          <p:nvPr/>
        </p:nvSpPr>
        <p:spPr bwMode="auto">
          <a:xfrm>
            <a:off x="4800600" y="1905000"/>
            <a:ext cx="39624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Did you see that?  Aristotle and Democritus must have really disagreed, we have to jump ahead a few years.</a:t>
            </a:r>
          </a:p>
          <a:p>
            <a:pPr>
              <a:spcBef>
                <a:spcPct val="50000"/>
              </a:spcBef>
            </a:pPr>
            <a:r>
              <a:rPr lang="en-US"/>
              <a:t>I’m setting the time machine to 384 BC to hear about Aristotle.</a:t>
            </a:r>
          </a:p>
          <a:p>
            <a:pPr>
              <a:spcBef>
                <a:spcPct val="50000"/>
              </a:spcBef>
            </a:pPr>
            <a:r>
              <a:rPr lang="en-US"/>
              <a:t>Hold on...</a:t>
            </a:r>
          </a:p>
        </p:txBody>
      </p:sp>
      <p:sp>
        <p:nvSpPr>
          <p:cNvPr id="14340" name="AutoShape 5">
            <a:hlinkClick r:id="" action="ppaction://hlinkshowjump?jump=nextslide" highlightClick="1"/>
          </p:cNvPr>
          <p:cNvSpPr>
            <a:spLocks noChangeArrowheads="1"/>
          </p:cNvSpPr>
          <p:nvPr/>
        </p:nvSpPr>
        <p:spPr bwMode="auto">
          <a:xfrm>
            <a:off x="7620000" y="5943600"/>
            <a:ext cx="1066800" cy="3810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4341" name="Picture 6" descr="C:\Documents and Settings\student\Desktop\Bianchi\atom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905000"/>
            <a:ext cx="314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AutoShape 7">
            <a:hlinkClick r:id="" action="ppaction://hlinkshowjump?jump=previousslide" highlightClick="1"/>
          </p:cNvPr>
          <p:cNvSpPr>
            <a:spLocks noChangeArrowheads="1"/>
          </p:cNvSpPr>
          <p:nvPr/>
        </p:nvSpPr>
        <p:spPr bwMode="auto">
          <a:xfrm>
            <a:off x="6019800" y="5943600"/>
            <a:ext cx="1143000" cy="381000"/>
          </a:xfrm>
          <a:prstGeom prst="actionButtonBackPrevious">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checke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384 BC: Find Aristotle</a:t>
            </a:r>
          </a:p>
        </p:txBody>
      </p:sp>
      <p:sp>
        <p:nvSpPr>
          <p:cNvPr id="15363" name="Rectangle 4"/>
          <p:cNvSpPr>
            <a:spLocks noGrp="1" noChangeArrowheads="1"/>
          </p:cNvSpPr>
          <p:nvPr>
            <p:ph type="body" sz="half" idx="2"/>
          </p:nvPr>
        </p:nvSpPr>
        <p:spPr>
          <a:xfrm>
            <a:off x="5410200" y="1524000"/>
            <a:ext cx="3690938" cy="4724400"/>
          </a:xfrm>
        </p:spPr>
        <p:txBody>
          <a:bodyPr/>
          <a:lstStyle/>
          <a:p>
            <a:pPr eaLnBrk="1" hangingPunct="1"/>
            <a:r>
              <a:rPr lang="en-US" sz="2400" b="1" smtClean="0"/>
              <a:t>This shouldn’t be too difficult.  Everybody knows Aristotle.</a:t>
            </a:r>
          </a:p>
          <a:p>
            <a:pPr eaLnBrk="1" hangingPunct="1"/>
            <a:r>
              <a:rPr lang="en-US" sz="2400" b="1" smtClean="0"/>
              <a:t>Ask one of these women if they know him.</a:t>
            </a:r>
          </a:p>
          <a:p>
            <a:pPr eaLnBrk="1" hangingPunct="1"/>
            <a:r>
              <a:rPr lang="en-US" sz="2000" b="1" smtClean="0"/>
              <a:t>(Click on one of the people to see what they have to say)</a:t>
            </a:r>
            <a:endParaRPr lang="en-US" sz="1800" smtClean="0"/>
          </a:p>
        </p:txBody>
      </p:sp>
      <p:pic>
        <p:nvPicPr>
          <p:cNvPr id="15364" name="Picture 5" descr="C:\Documents and Settings\student\Desktop\Bianchi\lm42120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676400"/>
            <a:ext cx="15113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6" descr="C:\Documents and Settings\student\Desktop\Bianchi\RU49195-m.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2743200"/>
            <a:ext cx="1736725"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7" descr="C:\Documents and Settings\student\Desktop\Bianchi\tmoruadh.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19275" y="4191000"/>
            <a:ext cx="969963" cy="217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AutoShape 8">
            <a:hlinkClick r:id="rId6" action="ppaction://hlinksldjump" highlightClick="1"/>
          </p:cNvPr>
          <p:cNvSpPr>
            <a:spLocks noChangeArrowheads="1"/>
          </p:cNvSpPr>
          <p:nvPr/>
        </p:nvSpPr>
        <p:spPr bwMode="auto">
          <a:xfrm>
            <a:off x="609600" y="1676400"/>
            <a:ext cx="1524000" cy="2362200"/>
          </a:xfrm>
          <a:prstGeom prst="actionButtonBlank">
            <a:avLst/>
          </a:prstGeom>
          <a:noFill/>
          <a:ln w="9525">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8" name="AutoShape 9">
            <a:hlinkClick r:id="rId7" action="ppaction://hlinksldjump" highlightClick="1"/>
          </p:cNvPr>
          <p:cNvSpPr>
            <a:spLocks noChangeArrowheads="1"/>
          </p:cNvSpPr>
          <p:nvPr/>
        </p:nvSpPr>
        <p:spPr bwMode="auto">
          <a:xfrm>
            <a:off x="3048000" y="2667000"/>
            <a:ext cx="1828800" cy="2057400"/>
          </a:xfrm>
          <a:prstGeom prst="actionButtonBlank">
            <a:avLst/>
          </a:prstGeom>
          <a:noFill/>
          <a:ln w="9525">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9" name="AutoShape 10">
            <a:hlinkClick r:id="rId8" action="ppaction://hlinksldjump" highlightClick="1"/>
          </p:cNvPr>
          <p:cNvSpPr>
            <a:spLocks noChangeArrowheads="1"/>
          </p:cNvSpPr>
          <p:nvPr/>
        </p:nvSpPr>
        <p:spPr bwMode="auto">
          <a:xfrm>
            <a:off x="1752600" y="4191000"/>
            <a:ext cx="990600" cy="2133600"/>
          </a:xfrm>
          <a:prstGeom prst="actionButtonBlank">
            <a:avLst/>
          </a:prstGeom>
          <a:noFill/>
          <a:ln w="9525">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0" name="AutoShape 11">
            <a:hlinkClick r:id="" action="ppaction://hlinkshowjump?jump=previousslide" highlightClick="1"/>
          </p:cNvPr>
          <p:cNvSpPr>
            <a:spLocks noChangeArrowheads="1"/>
          </p:cNvSpPr>
          <p:nvPr/>
        </p:nvSpPr>
        <p:spPr bwMode="auto">
          <a:xfrm>
            <a:off x="5715000" y="5943600"/>
            <a:ext cx="1295400" cy="381000"/>
          </a:xfrm>
          <a:prstGeom prst="actionButtonBackPrevious">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dissolve/>
    <p:sndAc>
      <p:stSnd>
        <p:snd r:embed="rId2" name="explode.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Mother and child on Aristotle:</a:t>
            </a:r>
          </a:p>
        </p:txBody>
      </p:sp>
      <p:sp>
        <p:nvSpPr>
          <p:cNvPr id="16387" name="Rectangle 3"/>
          <p:cNvSpPr>
            <a:spLocks noGrp="1" noChangeArrowheads="1"/>
          </p:cNvSpPr>
          <p:nvPr>
            <p:ph type="body" idx="1"/>
          </p:nvPr>
        </p:nvSpPr>
        <p:spPr/>
        <p:txBody>
          <a:bodyPr/>
          <a:lstStyle/>
          <a:p>
            <a:pPr eaLnBrk="1" hangingPunct="1"/>
            <a:r>
              <a:rPr lang="en-US" smtClean="0"/>
              <a:t>Aristotle is a wise man</a:t>
            </a:r>
          </a:p>
          <a:p>
            <a:pPr eaLnBrk="1" hangingPunct="1"/>
            <a:r>
              <a:rPr lang="en-US" smtClean="0"/>
              <a:t>However, we don’t know enough about him to explain to you what you need.</a:t>
            </a:r>
          </a:p>
          <a:p>
            <a:pPr eaLnBrk="1" hangingPunct="1"/>
            <a:r>
              <a:rPr lang="en-US" smtClean="0"/>
              <a:t>You should try to find someone who is in politics or follows the latest in philosophy.</a:t>
            </a:r>
          </a:p>
          <a:p>
            <a:pPr eaLnBrk="1" hangingPunct="1"/>
            <a:r>
              <a:rPr lang="en-US" smtClean="0"/>
              <a:t>Sorry. </a:t>
            </a:r>
          </a:p>
        </p:txBody>
      </p:sp>
      <p:sp>
        <p:nvSpPr>
          <p:cNvPr id="16388" name="AutoShape 4">
            <a:hlinkClick r:id="rId2" action="ppaction://hlinksldjump" highlightClick="1"/>
          </p:cNvPr>
          <p:cNvSpPr>
            <a:spLocks noChangeArrowheads="1"/>
          </p:cNvSpPr>
          <p:nvPr/>
        </p:nvSpPr>
        <p:spPr bwMode="auto">
          <a:xfrm>
            <a:off x="6858000" y="5638800"/>
            <a:ext cx="1676400" cy="4572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9" name="Text Box 5"/>
          <p:cNvSpPr txBox="1">
            <a:spLocks noChangeArrowheads="1"/>
          </p:cNvSpPr>
          <p:nvPr/>
        </p:nvSpPr>
        <p:spPr bwMode="auto">
          <a:xfrm>
            <a:off x="3581400" y="56388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latin typeface="Univers" pitchFamily="34" charset="0"/>
              </a:rPr>
              <a:t>Ask someone else</a:t>
            </a:r>
          </a:p>
        </p:txBody>
      </p:sp>
    </p:spTree>
  </p:cSld>
  <p:clrMapOvr>
    <a:masterClrMapping/>
  </p:clrMapOvr>
  <p:transition>
    <p:randomBa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Gypsy woman on Aristotle:</a:t>
            </a:r>
          </a:p>
        </p:txBody>
      </p:sp>
      <p:sp>
        <p:nvSpPr>
          <p:cNvPr id="17411" name="Rectangle 3"/>
          <p:cNvSpPr>
            <a:spLocks noGrp="1" noChangeArrowheads="1"/>
          </p:cNvSpPr>
          <p:nvPr>
            <p:ph type="body" idx="1"/>
          </p:nvPr>
        </p:nvSpPr>
        <p:spPr/>
        <p:txBody>
          <a:bodyPr/>
          <a:lstStyle/>
          <a:p>
            <a:pPr eaLnBrk="1" hangingPunct="1"/>
            <a:r>
              <a:rPr lang="en-US" sz="2800" smtClean="0"/>
              <a:t>Aristotle is very well respected in this land.</a:t>
            </a:r>
          </a:p>
          <a:p>
            <a:pPr eaLnBrk="1" hangingPunct="1"/>
            <a:r>
              <a:rPr lang="en-US" sz="2800" smtClean="0"/>
              <a:t>He has many views on life and the cosmo’s</a:t>
            </a:r>
          </a:p>
          <a:p>
            <a:pPr eaLnBrk="1" hangingPunct="1"/>
            <a:r>
              <a:rPr lang="en-US" sz="2800" smtClean="0"/>
              <a:t>I know that he is a philosopher and a “new age” thinker.</a:t>
            </a:r>
          </a:p>
          <a:p>
            <a:pPr eaLnBrk="1" hangingPunct="1"/>
            <a:r>
              <a:rPr lang="en-US" sz="2800" smtClean="0"/>
              <a:t>I don’t know of his theories on the elements of nature.  You should find someone else</a:t>
            </a:r>
          </a:p>
        </p:txBody>
      </p:sp>
      <p:sp>
        <p:nvSpPr>
          <p:cNvPr id="17412" name="AutoShape 4">
            <a:hlinkClick r:id="rId2" action="ppaction://hlinksldjump" highlightClick="1"/>
          </p:cNvPr>
          <p:cNvSpPr>
            <a:spLocks noChangeArrowheads="1"/>
          </p:cNvSpPr>
          <p:nvPr/>
        </p:nvSpPr>
        <p:spPr bwMode="auto">
          <a:xfrm>
            <a:off x="6934200" y="5867400"/>
            <a:ext cx="1600200" cy="3810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3" name="Text Box 5"/>
          <p:cNvSpPr txBox="1">
            <a:spLocks noChangeArrowheads="1"/>
          </p:cNvSpPr>
          <p:nvPr/>
        </p:nvSpPr>
        <p:spPr bwMode="auto">
          <a:xfrm>
            <a:off x="6172200" y="54102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latin typeface="Univers" pitchFamily="34" charset="0"/>
              </a:rPr>
              <a:t>Ask someone else</a:t>
            </a:r>
          </a:p>
        </p:txBody>
      </p:sp>
    </p:spTree>
  </p:cSld>
  <p:clrMapOvr>
    <a:masterClrMapping/>
  </p:clrMapOvr>
  <p:transition>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r>
              <a:rPr lang="en-US" smtClean="0"/>
              <a:t>384 BC: Woman on Aristotle</a:t>
            </a:r>
          </a:p>
        </p:txBody>
      </p:sp>
      <p:sp>
        <p:nvSpPr>
          <p:cNvPr id="18435" name="Rectangle 3"/>
          <p:cNvSpPr>
            <a:spLocks noGrp="1" noChangeArrowheads="1"/>
          </p:cNvSpPr>
          <p:nvPr>
            <p:ph type="body" sz="half" idx="1"/>
          </p:nvPr>
        </p:nvSpPr>
        <p:spPr>
          <a:xfrm>
            <a:off x="685800" y="1752600"/>
            <a:ext cx="3808413" cy="4191000"/>
          </a:xfrm>
        </p:spPr>
        <p:txBody>
          <a:bodyPr/>
          <a:lstStyle/>
          <a:p>
            <a:pPr eaLnBrk="1" hangingPunct="1"/>
            <a:r>
              <a:rPr lang="en-US" sz="1400" dirty="0" smtClean="0"/>
              <a:t>Well, I don’t know much about him except that everyone admires and respects him.</a:t>
            </a:r>
          </a:p>
          <a:p>
            <a:pPr eaLnBrk="1" hangingPunct="1"/>
            <a:r>
              <a:rPr lang="en-US" sz="1400" dirty="0" smtClean="0"/>
              <a:t>I only know that he and Democritus don’t get along.</a:t>
            </a:r>
          </a:p>
          <a:p>
            <a:pPr eaLnBrk="1" hangingPunct="1"/>
            <a:r>
              <a:rPr lang="en-US" sz="1400" dirty="0" smtClean="0"/>
              <a:t>Aristotle thinks everything is made up of four elements; Earth, Wind, Water, and Fire.</a:t>
            </a:r>
          </a:p>
          <a:p>
            <a:pPr eaLnBrk="1" hangingPunct="1"/>
            <a:r>
              <a:rPr lang="en-US" sz="1400" dirty="0" smtClean="0"/>
              <a:t>I think that Democritus is telling people something else ...something about “</a:t>
            </a:r>
            <a:r>
              <a:rPr lang="en-US" sz="1400" dirty="0" err="1" smtClean="0"/>
              <a:t>atmos</a:t>
            </a:r>
            <a:r>
              <a:rPr lang="en-US" sz="1400" dirty="0" smtClean="0"/>
              <a:t>” particles...I really don’t know any more...only that everyone believes Aristotle.</a:t>
            </a:r>
          </a:p>
          <a:p>
            <a:pPr eaLnBrk="1" hangingPunct="1"/>
            <a:r>
              <a:rPr lang="en-US" sz="1400" dirty="0" smtClean="0"/>
              <a:t>Click on his picture to understand more</a:t>
            </a:r>
            <a:r>
              <a:rPr lang="en-US" sz="1400" dirty="0" smtClean="0"/>
              <a:t>.</a:t>
            </a:r>
          </a:p>
          <a:p>
            <a:pPr eaLnBrk="1" hangingPunct="1"/>
            <a:r>
              <a:rPr lang="en-US" sz="1400" dirty="0" smtClean="0"/>
              <a:t>After you read the information from the website, you will have to come back to this page.</a:t>
            </a:r>
            <a:endParaRPr lang="en-US" sz="2400" dirty="0" smtClean="0"/>
          </a:p>
        </p:txBody>
      </p:sp>
      <p:pic>
        <p:nvPicPr>
          <p:cNvPr id="18436" name="Picture 5" descr="C:\Documents and Settings\student\Application Data\Microsoft\Media Catalog\aristotle.gif"/>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908550" y="1752600"/>
            <a:ext cx="3290888" cy="4191000"/>
          </a:xfrm>
        </p:spPr>
      </p:pic>
      <p:sp>
        <p:nvSpPr>
          <p:cNvPr id="18437" name="AutoShape 8">
            <a:hlinkClick r:id="rId3" highlightClick="1"/>
          </p:cNvPr>
          <p:cNvSpPr>
            <a:spLocks noChangeArrowheads="1"/>
          </p:cNvSpPr>
          <p:nvPr/>
        </p:nvSpPr>
        <p:spPr bwMode="auto">
          <a:xfrm>
            <a:off x="4648200" y="1524000"/>
            <a:ext cx="3810000" cy="4724400"/>
          </a:xfrm>
          <a:prstGeom prst="actionButtonBlank">
            <a:avLst/>
          </a:prstGeom>
          <a:noFill/>
          <a:ln w="9525">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8" name="AutoShape 9">
            <a:hlinkClick r:id="" action="ppaction://hlinkshowjump?jump=nextslide" highlightClick="1"/>
          </p:cNvPr>
          <p:cNvSpPr>
            <a:spLocks noChangeArrowheads="1"/>
          </p:cNvSpPr>
          <p:nvPr/>
        </p:nvSpPr>
        <p:spPr bwMode="auto">
          <a:xfrm>
            <a:off x="2362200" y="5715000"/>
            <a:ext cx="1524000" cy="5334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9" name="AutoShape 10">
            <a:hlinkClick r:id="rId4" action="ppaction://hlinksldjump" highlightClick="1"/>
          </p:cNvPr>
          <p:cNvSpPr>
            <a:spLocks noChangeArrowheads="1"/>
          </p:cNvSpPr>
          <p:nvPr/>
        </p:nvSpPr>
        <p:spPr bwMode="auto">
          <a:xfrm>
            <a:off x="685800" y="5715000"/>
            <a:ext cx="1371600" cy="533400"/>
          </a:xfrm>
          <a:prstGeom prst="actionButtonBackPrevious">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randomBa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r>
              <a:rPr lang="en-US" smtClean="0"/>
              <a:t>384 BC</a:t>
            </a:r>
          </a:p>
        </p:txBody>
      </p:sp>
      <p:sp>
        <p:nvSpPr>
          <p:cNvPr id="19459" name="Rectangle 4"/>
          <p:cNvSpPr>
            <a:spLocks noGrp="1" noChangeArrowheads="1"/>
          </p:cNvSpPr>
          <p:nvPr>
            <p:ph type="body" sz="half" idx="2"/>
          </p:nvPr>
        </p:nvSpPr>
        <p:spPr>
          <a:xfrm>
            <a:off x="4649788" y="1752600"/>
            <a:ext cx="3808412" cy="4191000"/>
          </a:xfrm>
        </p:spPr>
        <p:txBody>
          <a:bodyPr/>
          <a:lstStyle/>
          <a:p>
            <a:pPr eaLnBrk="1" hangingPunct="1">
              <a:lnSpc>
                <a:spcPct val="90000"/>
              </a:lnSpc>
            </a:pPr>
            <a:r>
              <a:rPr lang="en-US" sz="1800" smtClean="0"/>
              <a:t>What happened was, so many people believed Aristotle and his “four element theory” that it became the common belief.</a:t>
            </a:r>
          </a:p>
          <a:p>
            <a:pPr eaLnBrk="1" hangingPunct="1">
              <a:lnSpc>
                <a:spcPct val="90000"/>
              </a:lnSpc>
            </a:pPr>
            <a:r>
              <a:rPr lang="en-US" sz="1800" smtClean="0"/>
              <a:t>Lots of people had theories in the coming centuries, but there were not many of them that were believable to people.</a:t>
            </a:r>
          </a:p>
          <a:p>
            <a:pPr eaLnBrk="1" hangingPunct="1">
              <a:lnSpc>
                <a:spcPct val="90000"/>
              </a:lnSpc>
            </a:pPr>
            <a:r>
              <a:rPr lang="en-US" sz="1800" smtClean="0"/>
              <a:t>It wasn’t until almost 2000 years later that another scientist started making a major breakthrough in atomic theory.</a:t>
            </a:r>
          </a:p>
          <a:p>
            <a:pPr eaLnBrk="1" hangingPunct="1">
              <a:lnSpc>
                <a:spcPct val="90000"/>
              </a:lnSpc>
            </a:pPr>
            <a:r>
              <a:rPr lang="en-US" sz="1800" smtClean="0"/>
              <a:t>That piece said that modern theory began with John Dalton</a:t>
            </a:r>
          </a:p>
          <a:p>
            <a:pPr eaLnBrk="1" hangingPunct="1">
              <a:lnSpc>
                <a:spcPct val="90000"/>
              </a:lnSpc>
              <a:buFontTx/>
              <a:buNone/>
            </a:pPr>
            <a:r>
              <a:rPr lang="en-US" sz="1600" smtClean="0"/>
              <a:t>Hold on, we’re fast forwarding to the year 1808...</a:t>
            </a:r>
            <a:endParaRPr lang="en-US" sz="2800" smtClean="0"/>
          </a:p>
        </p:txBody>
      </p:sp>
      <p:sp>
        <p:nvSpPr>
          <p:cNvPr id="19460" name="AutoShape 7">
            <a:hlinkClick r:id="" action="ppaction://hlinkshowjump?jump=nextslide" highlightClick="1"/>
          </p:cNvPr>
          <p:cNvSpPr>
            <a:spLocks noChangeArrowheads="1"/>
          </p:cNvSpPr>
          <p:nvPr/>
        </p:nvSpPr>
        <p:spPr bwMode="auto">
          <a:xfrm>
            <a:off x="7467600" y="1295400"/>
            <a:ext cx="1219200" cy="3810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9461" name="Picture 10" descr="C:\Documents and Settings\student\Application Data\Microsoft\Media Catalog\atom4.jpg"/>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685800" y="1943100"/>
            <a:ext cx="3810000" cy="3810000"/>
          </a:xfrm>
        </p:spPr>
      </p:pic>
      <p:sp>
        <p:nvSpPr>
          <p:cNvPr id="19462" name="AutoShape 11">
            <a:hlinkClick r:id="" action="ppaction://hlinkshowjump?jump=previousslide" highlightClick="1"/>
          </p:cNvPr>
          <p:cNvSpPr>
            <a:spLocks noChangeArrowheads="1"/>
          </p:cNvSpPr>
          <p:nvPr/>
        </p:nvSpPr>
        <p:spPr bwMode="auto">
          <a:xfrm>
            <a:off x="6172200" y="1295400"/>
            <a:ext cx="1219200" cy="381000"/>
          </a:xfrm>
          <a:prstGeom prst="actionButtonBackPrevious">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randomBa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1808: John Dalton</a:t>
            </a:r>
          </a:p>
        </p:txBody>
      </p:sp>
      <p:sp>
        <p:nvSpPr>
          <p:cNvPr id="20483" name="Rectangle 3"/>
          <p:cNvSpPr>
            <a:spLocks noGrp="1" noChangeArrowheads="1"/>
          </p:cNvSpPr>
          <p:nvPr>
            <p:ph type="body" sz="half" idx="1"/>
          </p:nvPr>
        </p:nvSpPr>
        <p:spPr/>
        <p:txBody>
          <a:bodyPr/>
          <a:lstStyle/>
          <a:p>
            <a:pPr eaLnBrk="1" hangingPunct="1">
              <a:lnSpc>
                <a:spcPct val="90000"/>
              </a:lnSpc>
            </a:pPr>
            <a:r>
              <a:rPr lang="en-US" sz="2800" smtClean="0"/>
              <a:t>Good morning madam</a:t>
            </a:r>
          </a:p>
          <a:p>
            <a:pPr eaLnBrk="1" hangingPunct="1">
              <a:lnSpc>
                <a:spcPct val="90000"/>
              </a:lnSpc>
            </a:pPr>
            <a:r>
              <a:rPr lang="en-US" sz="2800" smtClean="0"/>
              <a:t>Do you know anything about a scientist named Dalton…John Dalton that is ?</a:t>
            </a:r>
          </a:p>
          <a:p>
            <a:pPr eaLnBrk="1" hangingPunct="1">
              <a:lnSpc>
                <a:spcPct val="90000"/>
              </a:lnSpc>
            </a:pPr>
            <a:r>
              <a:rPr lang="en-US" sz="2800" smtClean="0"/>
              <a:t>We are trying to find out information on his work.</a:t>
            </a:r>
          </a:p>
        </p:txBody>
      </p:sp>
      <p:pic>
        <p:nvPicPr>
          <p:cNvPr id="20484" name="Picture 5" descr="C:\Documents and Settings\student\Application Data\Microsoft\Media Catalog\donna31800.jpg"/>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181600" y="838200"/>
            <a:ext cx="2794000" cy="4191000"/>
          </a:xfrm>
        </p:spPr>
      </p:pic>
      <p:sp>
        <p:nvSpPr>
          <p:cNvPr id="20485" name="AutoShape 6">
            <a:hlinkClick r:id="" action="ppaction://hlinkshowjump?jump=previousslide" highlightClick="1"/>
          </p:cNvPr>
          <p:cNvSpPr>
            <a:spLocks noChangeArrowheads="1"/>
          </p:cNvSpPr>
          <p:nvPr/>
        </p:nvSpPr>
        <p:spPr bwMode="auto">
          <a:xfrm>
            <a:off x="5105400" y="5791200"/>
            <a:ext cx="1676400" cy="381000"/>
          </a:xfrm>
          <a:prstGeom prst="actionButtonBackPrevious">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6" name="AutoShape 7">
            <a:hlinkClick r:id="" action="ppaction://hlinkshowjump?jump=nextslide" highlightClick="1"/>
          </p:cNvPr>
          <p:cNvSpPr>
            <a:spLocks noChangeArrowheads="1"/>
          </p:cNvSpPr>
          <p:nvPr/>
        </p:nvSpPr>
        <p:spPr bwMode="auto">
          <a:xfrm>
            <a:off x="7239000" y="5791200"/>
            <a:ext cx="1447800" cy="3810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dissolve/>
    <p:sndAc>
      <p:stSnd>
        <p:snd r:embed="rId2" name="explode.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533400"/>
            <a:ext cx="7772400" cy="533400"/>
          </a:xfrm>
        </p:spPr>
        <p:txBody>
          <a:bodyPr/>
          <a:lstStyle/>
          <a:p>
            <a:pPr algn="ctr" eaLnBrk="1" hangingPunct="1"/>
            <a:r>
              <a:rPr lang="en-US" smtClean="0"/>
              <a:t>1808: John Dalton</a:t>
            </a:r>
          </a:p>
        </p:txBody>
      </p:sp>
      <p:sp>
        <p:nvSpPr>
          <p:cNvPr id="21507" name="Rectangle 4"/>
          <p:cNvSpPr>
            <a:spLocks noGrp="1" noChangeArrowheads="1"/>
          </p:cNvSpPr>
          <p:nvPr>
            <p:ph type="body" sz="half" idx="2"/>
          </p:nvPr>
        </p:nvSpPr>
        <p:spPr>
          <a:xfrm>
            <a:off x="4648200" y="1219200"/>
            <a:ext cx="3808413" cy="4191000"/>
          </a:xfrm>
        </p:spPr>
        <p:txBody>
          <a:bodyPr/>
          <a:lstStyle/>
          <a:p>
            <a:pPr eaLnBrk="1" hangingPunct="1">
              <a:lnSpc>
                <a:spcPct val="90000"/>
              </a:lnSpc>
            </a:pPr>
            <a:r>
              <a:rPr lang="en-US" sz="2800" smtClean="0"/>
              <a:t>John Dalton is a scientist here in Cambridge England.</a:t>
            </a:r>
          </a:p>
          <a:p>
            <a:pPr eaLnBrk="1" hangingPunct="1">
              <a:lnSpc>
                <a:spcPct val="90000"/>
              </a:lnSpc>
            </a:pPr>
            <a:r>
              <a:rPr lang="en-US" sz="2800" smtClean="0"/>
              <a:t>Click on his picture here and scroll down to find out about his model.</a:t>
            </a:r>
          </a:p>
          <a:p>
            <a:pPr eaLnBrk="1" hangingPunct="1">
              <a:lnSpc>
                <a:spcPct val="90000"/>
              </a:lnSpc>
            </a:pPr>
            <a:r>
              <a:rPr lang="en-US" sz="2800" smtClean="0"/>
              <a:t>Dalton’s atomic model is called the “Billiard Ball Model”</a:t>
            </a:r>
          </a:p>
        </p:txBody>
      </p:sp>
      <p:pic>
        <p:nvPicPr>
          <p:cNvPr id="21508" name="Picture 5" descr="C:\Documents and Settings\student\Application Data\Microsoft\Media Catalog\john_dalton.gif"/>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685800" y="1851025"/>
            <a:ext cx="3808413" cy="3992563"/>
          </a:xfrm>
        </p:spPr>
      </p:pic>
      <p:sp>
        <p:nvSpPr>
          <p:cNvPr id="21509" name="AutoShape 6">
            <a:hlinkClick r:id="rId3" highlightClick="1"/>
          </p:cNvPr>
          <p:cNvSpPr>
            <a:spLocks noChangeArrowheads="1"/>
          </p:cNvSpPr>
          <p:nvPr/>
        </p:nvSpPr>
        <p:spPr bwMode="auto">
          <a:xfrm>
            <a:off x="381000" y="1676400"/>
            <a:ext cx="4267200" cy="4419600"/>
          </a:xfrm>
          <a:prstGeom prst="actionButtonBlank">
            <a:avLst/>
          </a:prstGeom>
          <a:noFill/>
          <a:ln w="9525">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0" name="AutoShape 7">
            <a:hlinkClick r:id="" action="ppaction://hlinkshowjump?jump=nextslide" highlightClick="1"/>
          </p:cNvPr>
          <p:cNvSpPr>
            <a:spLocks noChangeArrowheads="1"/>
          </p:cNvSpPr>
          <p:nvPr/>
        </p:nvSpPr>
        <p:spPr bwMode="auto">
          <a:xfrm>
            <a:off x="6934200" y="5867400"/>
            <a:ext cx="1600200" cy="4572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1" name="AutoShape 8">
            <a:hlinkClick r:id="" action="ppaction://hlinkshowjump?jump=previousslide" highlightClick="1"/>
          </p:cNvPr>
          <p:cNvSpPr>
            <a:spLocks noChangeArrowheads="1"/>
          </p:cNvSpPr>
          <p:nvPr/>
        </p:nvSpPr>
        <p:spPr bwMode="auto">
          <a:xfrm>
            <a:off x="5029200" y="5867400"/>
            <a:ext cx="1676400" cy="457200"/>
          </a:xfrm>
          <a:prstGeom prst="actionButtonBackPrevious">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pull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mtClean="0"/>
              <a:t>Introduction</a:t>
            </a:r>
          </a:p>
        </p:txBody>
      </p:sp>
      <p:sp>
        <p:nvSpPr>
          <p:cNvPr id="4099" name="Rectangle 3"/>
          <p:cNvSpPr>
            <a:spLocks noGrp="1" noChangeArrowheads="1"/>
          </p:cNvSpPr>
          <p:nvPr>
            <p:ph type="body" idx="1"/>
          </p:nvPr>
        </p:nvSpPr>
        <p:spPr/>
        <p:txBody>
          <a:bodyPr/>
          <a:lstStyle/>
          <a:p>
            <a:pPr eaLnBrk="1" hangingPunct="1"/>
            <a:r>
              <a:rPr lang="en-US" sz="2800" smtClean="0"/>
              <a:t>The atomic model has been developed through many years of theory and study.</a:t>
            </a:r>
          </a:p>
          <a:p>
            <a:pPr eaLnBrk="1" hangingPunct="1"/>
            <a:r>
              <a:rPr lang="en-US" sz="2800" smtClean="0"/>
              <a:t>Many different scientists have contributed to the present day model.</a:t>
            </a:r>
          </a:p>
          <a:p>
            <a:pPr eaLnBrk="1" hangingPunct="1"/>
            <a:r>
              <a:rPr lang="en-US" sz="2800" smtClean="0"/>
              <a:t>Your task will be to use our time machine and go back through time to see who contributed and what they contributed to this important scientific principle.</a:t>
            </a:r>
            <a:r>
              <a:rPr lang="en-US" smtClean="0"/>
              <a:t> </a:t>
            </a:r>
          </a:p>
        </p:txBody>
      </p:sp>
      <p:sp>
        <p:nvSpPr>
          <p:cNvPr id="4100" name="AutoShape 4">
            <a:hlinkClick r:id="" action="ppaction://hlinkshowjump?jump=nextslide" highlightClick="1"/>
          </p:cNvPr>
          <p:cNvSpPr>
            <a:spLocks noChangeArrowheads="1"/>
          </p:cNvSpPr>
          <p:nvPr/>
        </p:nvSpPr>
        <p:spPr bwMode="auto">
          <a:xfrm>
            <a:off x="7696200" y="5943600"/>
            <a:ext cx="990600" cy="3810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 name="AutoShape 5">
            <a:hlinkClick r:id="" action="ppaction://hlinkshowjump?jump=previousslide" highlightClick="1"/>
          </p:cNvPr>
          <p:cNvSpPr>
            <a:spLocks noChangeArrowheads="1"/>
          </p:cNvSpPr>
          <p:nvPr/>
        </p:nvSpPr>
        <p:spPr bwMode="auto">
          <a:xfrm>
            <a:off x="609600" y="5867400"/>
            <a:ext cx="1143000" cy="457200"/>
          </a:xfrm>
          <a:prstGeom prst="actionButtonBackPrevious">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zoom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en-US" smtClean="0"/>
              <a:t>1808</a:t>
            </a:r>
          </a:p>
        </p:txBody>
      </p:sp>
      <p:sp>
        <p:nvSpPr>
          <p:cNvPr id="22531" name="Rectangle 3"/>
          <p:cNvSpPr>
            <a:spLocks noGrp="1" noChangeArrowheads="1"/>
          </p:cNvSpPr>
          <p:nvPr>
            <p:ph type="body" sz="half" idx="1"/>
          </p:nvPr>
        </p:nvSpPr>
        <p:spPr>
          <a:xfrm>
            <a:off x="685800" y="1752600"/>
            <a:ext cx="3810000" cy="3048000"/>
          </a:xfrm>
        </p:spPr>
        <p:txBody>
          <a:bodyPr/>
          <a:lstStyle/>
          <a:p>
            <a:pPr eaLnBrk="1" hangingPunct="1"/>
            <a:r>
              <a:rPr lang="en-US" sz="2800" smtClean="0"/>
              <a:t>The next year we are going to is 1855</a:t>
            </a:r>
          </a:p>
          <a:p>
            <a:pPr eaLnBrk="1" hangingPunct="1"/>
            <a:r>
              <a:rPr lang="en-US" sz="2800" smtClean="0"/>
              <a:t>The scientist that we are looking for is Sir William Crookes</a:t>
            </a:r>
          </a:p>
        </p:txBody>
      </p:sp>
      <p:sp>
        <p:nvSpPr>
          <p:cNvPr id="22532" name="AutoShape 5">
            <a:hlinkClick r:id="" action="ppaction://hlinkshowjump?jump=nextslide" highlightClick="1"/>
          </p:cNvPr>
          <p:cNvSpPr>
            <a:spLocks noChangeArrowheads="1"/>
          </p:cNvSpPr>
          <p:nvPr/>
        </p:nvSpPr>
        <p:spPr bwMode="auto">
          <a:xfrm>
            <a:off x="2819400" y="5410200"/>
            <a:ext cx="1524000" cy="5334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2533" name="Picture 8" descr="C:\Documents and Settings\student\Application Data\Microsoft\Media Catalog\atom5.gif"/>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648200" y="1933575"/>
            <a:ext cx="3810000" cy="3829050"/>
          </a:xfrm>
        </p:spPr>
      </p:pic>
      <p:sp>
        <p:nvSpPr>
          <p:cNvPr id="22534" name="AutoShape 9">
            <a:hlinkClick r:id="" action="ppaction://hlinkshowjump?jump=previousslide" highlightClick="1"/>
          </p:cNvPr>
          <p:cNvSpPr>
            <a:spLocks noChangeArrowheads="1"/>
          </p:cNvSpPr>
          <p:nvPr/>
        </p:nvSpPr>
        <p:spPr bwMode="auto">
          <a:xfrm>
            <a:off x="838200" y="5410200"/>
            <a:ext cx="1676400" cy="533400"/>
          </a:xfrm>
          <a:prstGeom prst="actionButtonBackPrevious">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pull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1855: Sir William Crookes</a:t>
            </a:r>
          </a:p>
        </p:txBody>
      </p:sp>
      <p:sp>
        <p:nvSpPr>
          <p:cNvPr id="23555" name="Text Box 3"/>
          <p:cNvSpPr txBox="1">
            <a:spLocks noChangeArrowheads="1"/>
          </p:cNvSpPr>
          <p:nvPr/>
        </p:nvSpPr>
        <p:spPr bwMode="auto">
          <a:xfrm>
            <a:off x="685800" y="1905000"/>
            <a:ext cx="2895600" cy="414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800"/>
              <a:t>Lets Find something that will tell us about Crookes’ work.  </a:t>
            </a:r>
          </a:p>
          <a:p>
            <a:pPr eaLnBrk="1" hangingPunct="1">
              <a:spcBef>
                <a:spcPct val="50000"/>
              </a:spcBef>
            </a:pPr>
            <a:r>
              <a:rPr lang="en-US" sz="2800"/>
              <a:t>There is a newspaper, click on it to pick it up and see what it says.</a:t>
            </a:r>
          </a:p>
        </p:txBody>
      </p:sp>
      <p:pic>
        <p:nvPicPr>
          <p:cNvPr id="23556" name="Picture 5" descr="C:\Documents and Settings\student\Desktop\Bianchi\pap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752600"/>
            <a:ext cx="3246438"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AutoShape 6">
            <a:hlinkClick r:id="" action="ppaction://hlinkshowjump?jump=nextslide" highlightClick="1"/>
          </p:cNvPr>
          <p:cNvSpPr>
            <a:spLocks noChangeArrowheads="1"/>
          </p:cNvSpPr>
          <p:nvPr/>
        </p:nvSpPr>
        <p:spPr bwMode="auto">
          <a:xfrm>
            <a:off x="4876800" y="1676400"/>
            <a:ext cx="3276600" cy="4495800"/>
          </a:xfrm>
          <a:prstGeom prst="actionButtonBlank">
            <a:avLst/>
          </a:prstGeom>
          <a:noFill/>
          <a:ln w="9525">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8" name="AutoShape 7">
            <a:hlinkClick r:id="" action="ppaction://hlinkshowjump?jump=previousslide" highlightClick="1"/>
          </p:cNvPr>
          <p:cNvSpPr>
            <a:spLocks noChangeArrowheads="1"/>
          </p:cNvSpPr>
          <p:nvPr/>
        </p:nvSpPr>
        <p:spPr bwMode="auto">
          <a:xfrm>
            <a:off x="2286000" y="5867400"/>
            <a:ext cx="1600200" cy="457200"/>
          </a:xfrm>
          <a:prstGeom prst="actionButtonBackPrevious">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dissolve/>
    <p:sndAc>
      <p:stSnd>
        <p:snd r:embed="rId2" name="explode.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609600"/>
            <a:ext cx="5562600" cy="990600"/>
          </a:xfrm>
        </p:spPr>
        <p:txBody>
          <a:bodyPr/>
          <a:lstStyle/>
          <a:p>
            <a:pPr eaLnBrk="1" hangingPunct="1"/>
            <a:r>
              <a:rPr lang="en-US" sz="2800" smtClean="0"/>
              <a:t>1855: Sir William Crookes</a:t>
            </a:r>
            <a:br>
              <a:rPr lang="en-US" sz="2800" smtClean="0"/>
            </a:br>
            <a:r>
              <a:rPr lang="en-US" sz="2800" smtClean="0"/>
              <a:t>invented a tube that showed</a:t>
            </a:r>
            <a:br>
              <a:rPr lang="en-US" sz="2800" smtClean="0"/>
            </a:br>
            <a:r>
              <a:rPr lang="en-US" sz="2800" smtClean="0"/>
              <a:t>him some interesting things</a:t>
            </a:r>
          </a:p>
        </p:txBody>
      </p:sp>
      <p:sp>
        <p:nvSpPr>
          <p:cNvPr id="24579" name="Rectangle 4"/>
          <p:cNvSpPr>
            <a:spLocks noGrp="1" noChangeArrowheads="1"/>
          </p:cNvSpPr>
          <p:nvPr>
            <p:ph type="body" sz="half" idx="2"/>
          </p:nvPr>
        </p:nvSpPr>
        <p:spPr/>
        <p:txBody>
          <a:bodyPr/>
          <a:lstStyle/>
          <a:p>
            <a:pPr eaLnBrk="1" hangingPunct="1"/>
            <a:endParaRPr lang="en-US" sz="2800" smtClean="0"/>
          </a:p>
        </p:txBody>
      </p:sp>
      <p:pic>
        <p:nvPicPr>
          <p:cNvPr id="24580" name="Picture 5" descr="C:\Documents and Settings\student\Application Data\Microsoft\Media Catalog\crookes3.jpg"/>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685800" y="1711325"/>
            <a:ext cx="8001000" cy="4672013"/>
          </a:xfrm>
        </p:spPr>
      </p:pic>
      <p:sp>
        <p:nvSpPr>
          <p:cNvPr id="24581" name="AutoShape 6">
            <a:hlinkClick r:id="" action="ppaction://hlinkshowjump?jump=nextslide" highlightClick="1"/>
          </p:cNvPr>
          <p:cNvSpPr>
            <a:spLocks noChangeArrowheads="1"/>
          </p:cNvSpPr>
          <p:nvPr/>
        </p:nvSpPr>
        <p:spPr bwMode="auto">
          <a:xfrm>
            <a:off x="7086600" y="990600"/>
            <a:ext cx="1295400" cy="4572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2" name="AutoShape 7">
            <a:hlinkClick r:id="" action="ppaction://hlinkshowjump?jump=previousslide" highlightClick="1"/>
          </p:cNvPr>
          <p:cNvSpPr>
            <a:spLocks noChangeArrowheads="1"/>
          </p:cNvSpPr>
          <p:nvPr/>
        </p:nvSpPr>
        <p:spPr bwMode="auto">
          <a:xfrm>
            <a:off x="5486400" y="990600"/>
            <a:ext cx="1371600" cy="457200"/>
          </a:xfrm>
          <a:prstGeom prst="actionButtonBackPrevious">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r>
              <a:rPr lang="en-US" smtClean="0"/>
              <a:t>Crookes</a:t>
            </a:r>
          </a:p>
        </p:txBody>
      </p:sp>
      <p:sp>
        <p:nvSpPr>
          <p:cNvPr id="25603" name="Rectangle 3"/>
          <p:cNvSpPr>
            <a:spLocks noGrp="1" noChangeArrowheads="1"/>
          </p:cNvSpPr>
          <p:nvPr>
            <p:ph type="body" idx="1"/>
          </p:nvPr>
        </p:nvSpPr>
        <p:spPr/>
        <p:txBody>
          <a:bodyPr/>
          <a:lstStyle/>
          <a:p>
            <a:pPr eaLnBrk="1" hangingPunct="1"/>
            <a:r>
              <a:rPr lang="en-US" smtClean="0"/>
              <a:t>Crookes could actually see some sort of particle beam going from the negative cathode to the positive anode.</a:t>
            </a:r>
          </a:p>
          <a:p>
            <a:pPr eaLnBrk="1" hangingPunct="1"/>
            <a:r>
              <a:rPr lang="en-US" smtClean="0"/>
              <a:t>It wasn’t until 1897 that this “tube” was used to change Dalton’s Billiard Ball Model.</a:t>
            </a:r>
          </a:p>
          <a:p>
            <a:pPr eaLnBrk="1" hangingPunct="1"/>
            <a:r>
              <a:rPr lang="en-US" smtClean="0"/>
              <a:t>Lets go…</a:t>
            </a:r>
          </a:p>
        </p:txBody>
      </p:sp>
      <p:sp>
        <p:nvSpPr>
          <p:cNvPr id="25604" name="AutoShape 4">
            <a:hlinkClick r:id="" action="ppaction://hlinkshowjump?jump=nextslide" highlightClick="1"/>
          </p:cNvPr>
          <p:cNvSpPr>
            <a:spLocks noChangeArrowheads="1"/>
          </p:cNvSpPr>
          <p:nvPr/>
        </p:nvSpPr>
        <p:spPr bwMode="auto">
          <a:xfrm>
            <a:off x="7239000" y="5867400"/>
            <a:ext cx="1371600" cy="4572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5" name="AutoShape 5">
            <a:hlinkClick r:id="" action="ppaction://hlinkshowjump?jump=previousslide" highlightClick="1"/>
          </p:cNvPr>
          <p:cNvSpPr>
            <a:spLocks noChangeArrowheads="1"/>
          </p:cNvSpPr>
          <p:nvPr/>
        </p:nvSpPr>
        <p:spPr bwMode="auto">
          <a:xfrm>
            <a:off x="5562600" y="5867400"/>
            <a:ext cx="1447800" cy="457200"/>
          </a:xfrm>
          <a:prstGeom prst="actionButtonBackPrevious">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plit orient="vert"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1897: J.J. Thomson </a:t>
            </a:r>
          </a:p>
        </p:txBody>
      </p:sp>
      <p:sp>
        <p:nvSpPr>
          <p:cNvPr id="26627" name="Rectangle 3"/>
          <p:cNvSpPr>
            <a:spLocks noGrp="1" noChangeArrowheads="1"/>
          </p:cNvSpPr>
          <p:nvPr>
            <p:ph type="body" sz="half" idx="1"/>
          </p:nvPr>
        </p:nvSpPr>
        <p:spPr/>
        <p:txBody>
          <a:bodyPr/>
          <a:lstStyle/>
          <a:p>
            <a:pPr eaLnBrk="1" hangingPunct="1">
              <a:lnSpc>
                <a:spcPct val="90000"/>
              </a:lnSpc>
            </a:pPr>
            <a:r>
              <a:rPr lang="en-US" sz="2800" smtClean="0"/>
              <a:t>J.J. Thomson took the Crookes tube and experimented with it.  He held a magnet to the side of the tube and tried to direct the beam of light.</a:t>
            </a:r>
          </a:p>
          <a:p>
            <a:pPr eaLnBrk="1" hangingPunct="1">
              <a:lnSpc>
                <a:spcPct val="90000"/>
              </a:lnSpc>
            </a:pPr>
            <a:r>
              <a:rPr lang="en-US" sz="2800" smtClean="0"/>
              <a:t>The results were astounding</a:t>
            </a:r>
          </a:p>
        </p:txBody>
      </p:sp>
      <p:pic>
        <p:nvPicPr>
          <p:cNvPr id="26628" name="Picture 5" descr="C:\Documents and Settings\student\Application Data\Microsoft\Media Catalog\atom8.gif"/>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648200" y="1889125"/>
            <a:ext cx="3810000" cy="3917950"/>
          </a:xfrm>
        </p:spPr>
      </p:pic>
      <p:sp>
        <p:nvSpPr>
          <p:cNvPr id="26629" name="AutoShape 6">
            <a:hlinkClick r:id="" action="ppaction://hlinkshowjump?jump=previousslide" highlightClick="1"/>
          </p:cNvPr>
          <p:cNvSpPr>
            <a:spLocks noChangeArrowheads="1"/>
          </p:cNvSpPr>
          <p:nvPr/>
        </p:nvSpPr>
        <p:spPr bwMode="auto">
          <a:xfrm>
            <a:off x="5105400" y="5943600"/>
            <a:ext cx="1524000" cy="381000"/>
          </a:xfrm>
          <a:prstGeom prst="actionButtonBackPrevious">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0" name="AutoShape 7">
            <a:hlinkClick r:id="" action="ppaction://hlinkshowjump?jump=nextslide" highlightClick="1"/>
          </p:cNvPr>
          <p:cNvSpPr>
            <a:spLocks noChangeArrowheads="1"/>
          </p:cNvSpPr>
          <p:nvPr/>
        </p:nvSpPr>
        <p:spPr bwMode="auto">
          <a:xfrm>
            <a:off x="7162800" y="5943600"/>
            <a:ext cx="1295400" cy="3810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dissolve/>
    <p:sndAc>
      <p:stSnd>
        <p:snd r:embed="rId2" name="explode.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381000"/>
            <a:ext cx="7772400" cy="609600"/>
          </a:xfrm>
        </p:spPr>
        <p:txBody>
          <a:bodyPr/>
          <a:lstStyle/>
          <a:p>
            <a:pPr eaLnBrk="1" hangingPunct="1"/>
            <a:r>
              <a:rPr lang="en-US" smtClean="0"/>
              <a:t>1897: J.J. Thomson:</a:t>
            </a:r>
          </a:p>
        </p:txBody>
      </p:sp>
      <p:pic>
        <p:nvPicPr>
          <p:cNvPr id="27651" name="Picture 3" descr="C:\Documents and Settings\student\Desktop\Bianchi\crookes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990600"/>
            <a:ext cx="7635875"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2" name="Text Box 4"/>
          <p:cNvSpPr txBox="1">
            <a:spLocks noChangeArrowheads="1"/>
          </p:cNvSpPr>
          <p:nvPr/>
        </p:nvSpPr>
        <p:spPr bwMode="auto">
          <a:xfrm>
            <a:off x="533400" y="4953000"/>
            <a:ext cx="8153400"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000"/>
              <a:t>Thomson took Crookes’ tube and used a magnet to bend the ray.  The ray bent towards the positive side of the magnet.  He concluded that the ray must have had a negative charge if it was attracted to the positive side.  These negative charges became known as electrons</a:t>
            </a:r>
          </a:p>
          <a:p>
            <a:pPr eaLnBrk="1" hangingPunct="1">
              <a:spcBef>
                <a:spcPct val="50000"/>
              </a:spcBef>
            </a:pPr>
            <a:endParaRPr lang="en-US" sz="2000"/>
          </a:p>
        </p:txBody>
      </p:sp>
      <p:sp>
        <p:nvSpPr>
          <p:cNvPr id="27653" name="AutoShape 5">
            <a:hlinkClick r:id="" action="ppaction://hlinkshowjump?jump=nextslide" highlightClick="1"/>
          </p:cNvPr>
          <p:cNvSpPr>
            <a:spLocks noChangeArrowheads="1"/>
          </p:cNvSpPr>
          <p:nvPr/>
        </p:nvSpPr>
        <p:spPr bwMode="auto">
          <a:xfrm>
            <a:off x="7010400" y="6019800"/>
            <a:ext cx="1752600" cy="3810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4" name="AutoShape 6">
            <a:hlinkClick r:id="" action="ppaction://hlinkshowjump?jump=previousslide" highlightClick="1"/>
          </p:cNvPr>
          <p:cNvSpPr>
            <a:spLocks noChangeArrowheads="1"/>
          </p:cNvSpPr>
          <p:nvPr/>
        </p:nvSpPr>
        <p:spPr bwMode="auto">
          <a:xfrm>
            <a:off x="5334000" y="6019800"/>
            <a:ext cx="1600200" cy="381000"/>
          </a:xfrm>
          <a:prstGeom prst="actionButtonBackPrevious">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trips dir="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Thomson: continued</a:t>
            </a:r>
          </a:p>
        </p:txBody>
      </p:sp>
      <p:sp>
        <p:nvSpPr>
          <p:cNvPr id="28675" name="Rectangle 3"/>
          <p:cNvSpPr>
            <a:spLocks noGrp="1" noChangeArrowheads="1"/>
          </p:cNvSpPr>
          <p:nvPr>
            <p:ph type="body" sz="half" idx="1"/>
          </p:nvPr>
        </p:nvSpPr>
        <p:spPr/>
        <p:txBody>
          <a:bodyPr/>
          <a:lstStyle/>
          <a:p>
            <a:pPr eaLnBrk="1" hangingPunct="1">
              <a:lnSpc>
                <a:spcPct val="90000"/>
              </a:lnSpc>
            </a:pPr>
            <a:r>
              <a:rPr lang="en-US" sz="2400" smtClean="0"/>
              <a:t>Thomson called his model the “Plum Pudding Model”</a:t>
            </a:r>
          </a:p>
          <a:p>
            <a:pPr eaLnBrk="1" hangingPunct="1">
              <a:lnSpc>
                <a:spcPct val="90000"/>
              </a:lnSpc>
            </a:pPr>
            <a:r>
              <a:rPr lang="en-US" sz="2400" smtClean="0"/>
              <a:t>He called it this because he thought that there were positive and negative particles tightly packed together.  The positive particles became known as protons.</a:t>
            </a:r>
          </a:p>
        </p:txBody>
      </p:sp>
      <p:pic>
        <p:nvPicPr>
          <p:cNvPr id="28676" name="Picture 7" descr="C:\Documents and Settings\student\Application Data\Microsoft\Media Catalog\b-950802-89.jpg"/>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648200" y="1809750"/>
            <a:ext cx="3810000" cy="4076700"/>
          </a:xfrm>
        </p:spPr>
      </p:pic>
      <p:sp>
        <p:nvSpPr>
          <p:cNvPr id="28677" name="AutoShape 8">
            <a:hlinkClick r:id="" action="ppaction://hlinkshowjump?jump=nextslide" highlightClick="1"/>
          </p:cNvPr>
          <p:cNvSpPr>
            <a:spLocks noChangeArrowheads="1"/>
          </p:cNvSpPr>
          <p:nvPr/>
        </p:nvSpPr>
        <p:spPr bwMode="auto">
          <a:xfrm>
            <a:off x="2895600" y="5943600"/>
            <a:ext cx="1676400" cy="3810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8" name="AutoShape 9">
            <a:hlinkClick r:id="" action="ppaction://hlinkshowjump?jump=previousslide" highlightClick="1"/>
          </p:cNvPr>
          <p:cNvSpPr>
            <a:spLocks noChangeArrowheads="1"/>
          </p:cNvSpPr>
          <p:nvPr/>
        </p:nvSpPr>
        <p:spPr bwMode="auto">
          <a:xfrm>
            <a:off x="1219200" y="5943600"/>
            <a:ext cx="1524000" cy="381000"/>
          </a:xfrm>
          <a:prstGeom prst="actionButtonBackPrevious">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trips dir="l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1897: Thompson</a:t>
            </a:r>
          </a:p>
        </p:txBody>
      </p:sp>
      <p:sp>
        <p:nvSpPr>
          <p:cNvPr id="29699" name="Rectangle 4"/>
          <p:cNvSpPr>
            <a:spLocks noGrp="1" noChangeArrowheads="1"/>
          </p:cNvSpPr>
          <p:nvPr>
            <p:ph type="body" sz="half" idx="2"/>
          </p:nvPr>
        </p:nvSpPr>
        <p:spPr/>
        <p:txBody>
          <a:bodyPr/>
          <a:lstStyle/>
          <a:p>
            <a:pPr eaLnBrk="1" hangingPunct="1"/>
            <a:r>
              <a:rPr lang="en-US" sz="2800" smtClean="0"/>
              <a:t>Thompson has a student named Ernst Rutherford.</a:t>
            </a:r>
          </a:p>
          <a:p>
            <a:pPr eaLnBrk="1" hangingPunct="1"/>
            <a:r>
              <a:rPr lang="en-US" sz="2800" smtClean="0"/>
              <a:t>Lets skip ahead to the year 1911 to see what he has done to change the Plum Pudding model.</a:t>
            </a:r>
          </a:p>
          <a:p>
            <a:pPr eaLnBrk="1" hangingPunct="1"/>
            <a:r>
              <a:rPr lang="en-US" sz="2800" smtClean="0"/>
              <a:t>Here we go…</a:t>
            </a:r>
          </a:p>
        </p:txBody>
      </p:sp>
      <p:pic>
        <p:nvPicPr>
          <p:cNvPr id="29700" name="Picture 5" descr="C:\Documents and Settings\student\Application Data\Microsoft\Media Catalog\atom9.jpg"/>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685800" y="1943100"/>
            <a:ext cx="3810000" cy="3810000"/>
          </a:xfrm>
        </p:spPr>
      </p:pic>
      <p:sp>
        <p:nvSpPr>
          <p:cNvPr id="29701" name="AutoShape 6">
            <a:hlinkClick r:id="" action="ppaction://hlinkshowjump?jump=previousslide" highlightClick="1"/>
          </p:cNvPr>
          <p:cNvSpPr>
            <a:spLocks noChangeArrowheads="1"/>
          </p:cNvSpPr>
          <p:nvPr/>
        </p:nvSpPr>
        <p:spPr bwMode="auto">
          <a:xfrm>
            <a:off x="5638800" y="6019800"/>
            <a:ext cx="1600200" cy="381000"/>
          </a:xfrm>
          <a:prstGeom prst="actionButtonBackPrevious">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2" name="AutoShape 7">
            <a:hlinkClick r:id="" action="ppaction://hlinkshowjump?jump=nextslide" highlightClick="1"/>
          </p:cNvPr>
          <p:cNvSpPr>
            <a:spLocks noChangeArrowheads="1"/>
          </p:cNvSpPr>
          <p:nvPr/>
        </p:nvSpPr>
        <p:spPr bwMode="auto">
          <a:xfrm>
            <a:off x="7467600" y="6019800"/>
            <a:ext cx="1295400" cy="3810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pull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1911: Finding Ernst Rutherford</a:t>
            </a:r>
          </a:p>
        </p:txBody>
      </p:sp>
      <p:sp>
        <p:nvSpPr>
          <p:cNvPr id="30723" name="Text Box 3"/>
          <p:cNvSpPr txBox="1">
            <a:spLocks noChangeArrowheads="1"/>
          </p:cNvSpPr>
          <p:nvPr/>
        </p:nvSpPr>
        <p:spPr bwMode="auto">
          <a:xfrm>
            <a:off x="609600" y="2057400"/>
            <a:ext cx="3048000"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800"/>
              <a:t>We need to find someone who might know about Rutherford’s work.</a:t>
            </a:r>
          </a:p>
          <a:p>
            <a:pPr eaLnBrk="1" hangingPunct="1">
              <a:spcBef>
                <a:spcPct val="50000"/>
              </a:spcBef>
            </a:pPr>
            <a:r>
              <a:rPr lang="en-US" sz="2800"/>
              <a:t>Ask one of these people.</a:t>
            </a:r>
          </a:p>
          <a:p>
            <a:pPr eaLnBrk="1" hangingPunct="1">
              <a:spcBef>
                <a:spcPct val="50000"/>
              </a:spcBef>
            </a:pPr>
            <a:r>
              <a:rPr lang="en-US" sz="2800"/>
              <a:t>(Click on them to ask them)</a:t>
            </a:r>
          </a:p>
        </p:txBody>
      </p:sp>
      <p:pic>
        <p:nvPicPr>
          <p:cNvPr id="30724" name="Picture 4" descr="C:\Documents and Settings\student\Desktop\Bianchi\4people19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1600200"/>
            <a:ext cx="2514600" cy="169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5" descr="C:\Documents and Settings\student\Desktop\Bianchi\mende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3733800"/>
            <a:ext cx="1550988" cy="245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6" name="Picture 6" descr="C:\Documents and Settings\student\Desktop\Bianchi\rutherford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29400" y="3810000"/>
            <a:ext cx="145415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7" name="AutoShape 7">
            <a:hlinkClick r:id="rId6" action="ppaction://hlinksldjump" highlightClick="1"/>
          </p:cNvPr>
          <p:cNvSpPr>
            <a:spLocks noChangeArrowheads="1"/>
          </p:cNvSpPr>
          <p:nvPr/>
        </p:nvSpPr>
        <p:spPr bwMode="auto">
          <a:xfrm>
            <a:off x="6477000" y="3581400"/>
            <a:ext cx="1752600" cy="2514600"/>
          </a:xfrm>
          <a:prstGeom prst="actionButtonBlank">
            <a:avLst/>
          </a:prstGeom>
          <a:noFill/>
          <a:ln w="9525">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8" name="AutoShape 8">
            <a:hlinkClick r:id="rId7" action="ppaction://hlinksldjump" highlightClick="1"/>
          </p:cNvPr>
          <p:cNvSpPr>
            <a:spLocks noChangeArrowheads="1"/>
          </p:cNvSpPr>
          <p:nvPr/>
        </p:nvSpPr>
        <p:spPr bwMode="auto">
          <a:xfrm>
            <a:off x="5257800" y="1524000"/>
            <a:ext cx="2743200" cy="1905000"/>
          </a:xfrm>
          <a:prstGeom prst="actionButtonBlank">
            <a:avLst/>
          </a:prstGeom>
          <a:noFill/>
          <a:ln w="9525">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9" name="AutoShape 9">
            <a:hlinkClick r:id="rId8" action="ppaction://hlinksldjump" highlightClick="1"/>
          </p:cNvPr>
          <p:cNvSpPr>
            <a:spLocks noChangeArrowheads="1"/>
          </p:cNvSpPr>
          <p:nvPr/>
        </p:nvSpPr>
        <p:spPr bwMode="auto">
          <a:xfrm>
            <a:off x="3810000" y="3505200"/>
            <a:ext cx="1981200" cy="2895600"/>
          </a:xfrm>
          <a:prstGeom prst="actionButtonBlank">
            <a:avLst/>
          </a:prstGeom>
          <a:noFill/>
          <a:ln w="9525">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dissolve/>
    <p:sndAc>
      <p:stSnd>
        <p:snd r:embed="rId2" name="explode.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Man on Rutherford:</a:t>
            </a:r>
          </a:p>
        </p:txBody>
      </p:sp>
      <p:sp>
        <p:nvSpPr>
          <p:cNvPr id="31747" name="Rectangle 3"/>
          <p:cNvSpPr>
            <a:spLocks noGrp="1" noChangeArrowheads="1"/>
          </p:cNvSpPr>
          <p:nvPr>
            <p:ph type="body" idx="1"/>
          </p:nvPr>
        </p:nvSpPr>
        <p:spPr/>
        <p:txBody>
          <a:bodyPr/>
          <a:lstStyle/>
          <a:p>
            <a:pPr eaLnBrk="1" hangingPunct="1"/>
            <a:r>
              <a:rPr lang="en-US" smtClean="0"/>
              <a:t>Ernst Rutherford?</a:t>
            </a:r>
          </a:p>
          <a:p>
            <a:pPr eaLnBrk="1" hangingPunct="1"/>
            <a:r>
              <a:rPr lang="en-US" smtClean="0"/>
              <a:t>Boy are you in luck.</a:t>
            </a:r>
          </a:p>
          <a:p>
            <a:pPr eaLnBrk="1" hangingPunct="1"/>
            <a:r>
              <a:rPr lang="en-US" smtClean="0"/>
              <a:t>He is right over there…</a:t>
            </a:r>
          </a:p>
        </p:txBody>
      </p:sp>
      <p:sp>
        <p:nvSpPr>
          <p:cNvPr id="31748" name="AutoShape 4">
            <a:hlinkClick r:id="rId2" action="ppaction://hlinksldjump" highlightClick="1"/>
          </p:cNvPr>
          <p:cNvSpPr>
            <a:spLocks noChangeArrowheads="1"/>
          </p:cNvSpPr>
          <p:nvPr/>
        </p:nvSpPr>
        <p:spPr bwMode="auto">
          <a:xfrm>
            <a:off x="6934200" y="5867400"/>
            <a:ext cx="1600200" cy="4572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9" name="Text Box 5"/>
          <p:cNvSpPr txBox="1">
            <a:spLocks noChangeArrowheads="1"/>
          </p:cNvSpPr>
          <p:nvPr/>
        </p:nvSpPr>
        <p:spPr bwMode="auto">
          <a:xfrm>
            <a:off x="6400800" y="4800600"/>
            <a:ext cx="2438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latin typeface="Univers Condensed" pitchFamily="34" charset="0"/>
              </a:rPr>
              <a:t>Back to the room</a:t>
            </a:r>
          </a:p>
        </p:txBody>
      </p:sp>
    </p:spTree>
  </p:cSld>
  <p:clrMapOvr>
    <a:masterClrMapping/>
  </p:clrMapOvr>
  <p:transition>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Introduction: Continued</a:t>
            </a:r>
          </a:p>
        </p:txBody>
      </p:sp>
      <p:sp>
        <p:nvSpPr>
          <p:cNvPr id="5123" name="Rectangle 3"/>
          <p:cNvSpPr>
            <a:spLocks noGrp="1" noChangeArrowheads="1"/>
          </p:cNvSpPr>
          <p:nvPr>
            <p:ph type="body" idx="1"/>
          </p:nvPr>
        </p:nvSpPr>
        <p:spPr/>
        <p:txBody>
          <a:bodyPr/>
          <a:lstStyle/>
          <a:p>
            <a:pPr eaLnBrk="1" hangingPunct="1">
              <a:lnSpc>
                <a:spcPct val="90000"/>
              </a:lnSpc>
            </a:pPr>
            <a:r>
              <a:rPr lang="en-US" sz="2800" smtClean="0"/>
              <a:t>Your mission is to go back through time, and question people on what was going on with atomic theory during the time period.</a:t>
            </a:r>
          </a:p>
          <a:p>
            <a:pPr eaLnBrk="1" hangingPunct="1">
              <a:lnSpc>
                <a:spcPct val="90000"/>
              </a:lnSpc>
            </a:pPr>
            <a:r>
              <a:rPr lang="en-US" sz="2800" smtClean="0"/>
              <a:t>You will have to visit several different eras ranging from 465 BC to the present day.</a:t>
            </a:r>
          </a:p>
          <a:p>
            <a:pPr eaLnBrk="1" hangingPunct="1">
              <a:lnSpc>
                <a:spcPct val="90000"/>
              </a:lnSpc>
            </a:pPr>
            <a:r>
              <a:rPr lang="en-US" sz="2800" smtClean="0"/>
              <a:t>There will be many resources for you to use while on the way and you will have to use your notepad to keep track of who is who.</a:t>
            </a:r>
          </a:p>
          <a:p>
            <a:pPr eaLnBrk="1" hangingPunct="1">
              <a:lnSpc>
                <a:spcPct val="90000"/>
              </a:lnSpc>
            </a:pPr>
            <a:r>
              <a:rPr lang="en-US" smtClean="0"/>
              <a:t>Make sure that you keep detailed notes</a:t>
            </a:r>
          </a:p>
        </p:txBody>
      </p:sp>
      <p:sp>
        <p:nvSpPr>
          <p:cNvPr id="5124" name="AutoShape 4">
            <a:hlinkClick r:id="" action="ppaction://hlinkshowjump?jump=nextslide" highlightClick="1"/>
          </p:cNvPr>
          <p:cNvSpPr>
            <a:spLocks noChangeArrowheads="1"/>
          </p:cNvSpPr>
          <p:nvPr/>
        </p:nvSpPr>
        <p:spPr bwMode="auto">
          <a:xfrm>
            <a:off x="7391400" y="5943600"/>
            <a:ext cx="1219200" cy="3810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AutoShape 5">
            <a:hlinkClick r:id="" action="ppaction://hlinkshowjump?jump=previousslide" highlightClick="1"/>
          </p:cNvPr>
          <p:cNvSpPr>
            <a:spLocks noChangeArrowheads="1"/>
          </p:cNvSpPr>
          <p:nvPr/>
        </p:nvSpPr>
        <p:spPr bwMode="auto">
          <a:xfrm>
            <a:off x="685800" y="5943600"/>
            <a:ext cx="1143000" cy="381000"/>
          </a:xfrm>
          <a:prstGeom prst="actionButtonBackPrevious">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People on Rutherford</a:t>
            </a:r>
          </a:p>
        </p:txBody>
      </p:sp>
      <p:sp>
        <p:nvSpPr>
          <p:cNvPr id="32771" name="Rectangle 3"/>
          <p:cNvSpPr>
            <a:spLocks noGrp="1" noChangeArrowheads="1"/>
          </p:cNvSpPr>
          <p:nvPr>
            <p:ph type="body" idx="1"/>
          </p:nvPr>
        </p:nvSpPr>
        <p:spPr/>
        <p:txBody>
          <a:bodyPr/>
          <a:lstStyle/>
          <a:p>
            <a:pPr eaLnBrk="1" hangingPunct="1"/>
            <a:r>
              <a:rPr lang="en-US" smtClean="0"/>
              <a:t>We don’t have a clue</a:t>
            </a:r>
          </a:p>
          <a:p>
            <a:pPr eaLnBrk="1" hangingPunct="1"/>
            <a:r>
              <a:rPr lang="en-US" smtClean="0"/>
              <a:t>We’re kinda busy, so unless you would like to join us in a game of cards, Buzz off</a:t>
            </a:r>
          </a:p>
        </p:txBody>
      </p:sp>
      <p:sp>
        <p:nvSpPr>
          <p:cNvPr id="32772" name="AutoShape 4">
            <a:hlinkClick r:id="rId2" action="ppaction://hlinksldjump" highlightClick="1"/>
          </p:cNvPr>
          <p:cNvSpPr>
            <a:spLocks noChangeArrowheads="1"/>
          </p:cNvSpPr>
          <p:nvPr/>
        </p:nvSpPr>
        <p:spPr bwMode="auto">
          <a:xfrm>
            <a:off x="7162800" y="5562600"/>
            <a:ext cx="1447800" cy="4572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3" name="Text Box 5"/>
          <p:cNvSpPr txBox="1">
            <a:spLocks noChangeArrowheads="1"/>
          </p:cNvSpPr>
          <p:nvPr/>
        </p:nvSpPr>
        <p:spPr bwMode="auto">
          <a:xfrm>
            <a:off x="6096000" y="51054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latin typeface="Univers" pitchFamily="34" charset="0"/>
              </a:rPr>
              <a:t>Ask someone else</a:t>
            </a:r>
          </a:p>
        </p:txBody>
      </p:sp>
    </p:spTree>
  </p:cSld>
  <p:clrMapOvr>
    <a:masterClrMapping/>
  </p:clrMapOvr>
  <p:transition>
    <p:checke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457200"/>
            <a:ext cx="7772400" cy="609600"/>
          </a:xfrm>
        </p:spPr>
        <p:txBody>
          <a:bodyPr/>
          <a:lstStyle/>
          <a:p>
            <a:pPr eaLnBrk="1" hangingPunct="1"/>
            <a:r>
              <a:rPr lang="en-US" smtClean="0"/>
              <a:t>Ernst Rutherford: 1911</a:t>
            </a:r>
          </a:p>
        </p:txBody>
      </p:sp>
      <p:pic>
        <p:nvPicPr>
          <p:cNvPr id="33795" name="Picture 3" descr="C:\Documents and Settings\student\Desktop\Bianchi\rutherf.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76400"/>
            <a:ext cx="2979738"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6" name="Text Box 4"/>
          <p:cNvSpPr txBox="1">
            <a:spLocks noChangeArrowheads="1"/>
          </p:cNvSpPr>
          <p:nvPr/>
        </p:nvSpPr>
        <p:spPr bwMode="auto">
          <a:xfrm>
            <a:off x="3886200" y="1828800"/>
            <a:ext cx="464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p>
        </p:txBody>
      </p:sp>
      <p:sp>
        <p:nvSpPr>
          <p:cNvPr id="33797" name="Text Box 6"/>
          <p:cNvSpPr txBox="1">
            <a:spLocks noChangeArrowheads="1"/>
          </p:cNvSpPr>
          <p:nvPr/>
        </p:nvSpPr>
        <p:spPr bwMode="auto">
          <a:xfrm>
            <a:off x="3581400" y="1066800"/>
            <a:ext cx="4724400" cy="399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000"/>
              <a:t>I am one of Mr. Thompson’s students.</a:t>
            </a:r>
          </a:p>
          <a:p>
            <a:pPr eaLnBrk="1" hangingPunct="1">
              <a:spcBef>
                <a:spcPct val="50000"/>
              </a:spcBef>
            </a:pPr>
            <a:r>
              <a:rPr lang="en-US" sz="2000"/>
              <a:t>I would tell you a little about myself, but I think you can read it for yourself.</a:t>
            </a:r>
          </a:p>
          <a:p>
            <a:pPr eaLnBrk="1" hangingPunct="1">
              <a:spcBef>
                <a:spcPct val="50000"/>
              </a:spcBef>
            </a:pPr>
            <a:r>
              <a:rPr lang="en-US" sz="2000"/>
              <a:t>Use one of the following pages to understand what I contributed:</a:t>
            </a:r>
          </a:p>
          <a:p>
            <a:pPr eaLnBrk="1" hangingPunct="1">
              <a:spcBef>
                <a:spcPct val="50000"/>
              </a:spcBef>
            </a:pPr>
            <a:r>
              <a:rPr lang="en-US" sz="2000"/>
              <a:t>After you finish reading about me, check out one of my students work, I expect great things out of him.</a:t>
            </a:r>
          </a:p>
          <a:p>
            <a:pPr eaLnBrk="1" hangingPunct="1">
              <a:spcBef>
                <a:spcPct val="50000"/>
              </a:spcBef>
            </a:pPr>
            <a:r>
              <a:rPr lang="en-US" sz="2000"/>
              <a:t>His name is Neils Bohr.</a:t>
            </a:r>
          </a:p>
          <a:p>
            <a:pPr eaLnBrk="1" hangingPunct="1">
              <a:spcBef>
                <a:spcPct val="50000"/>
              </a:spcBef>
            </a:pPr>
            <a:r>
              <a:rPr lang="en-US"/>
              <a:t> </a:t>
            </a:r>
          </a:p>
        </p:txBody>
      </p:sp>
      <p:sp>
        <p:nvSpPr>
          <p:cNvPr id="33798" name="AutoShape 7">
            <a:hlinkClick r:id="rId3" highlightClick="1"/>
          </p:cNvPr>
          <p:cNvSpPr>
            <a:spLocks noChangeArrowheads="1"/>
          </p:cNvSpPr>
          <p:nvPr/>
        </p:nvSpPr>
        <p:spPr bwMode="auto">
          <a:xfrm>
            <a:off x="5029200" y="4800600"/>
            <a:ext cx="1447800" cy="762000"/>
          </a:xfrm>
          <a:prstGeom prst="actionButtonBlank">
            <a:avLst/>
          </a:prstGeom>
          <a:solidFill>
            <a:schemeClr val="accent1"/>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a:t>Rutherford 1</a:t>
            </a:r>
          </a:p>
        </p:txBody>
      </p:sp>
      <p:sp>
        <p:nvSpPr>
          <p:cNvPr id="33799" name="AutoShape 8">
            <a:hlinkClick r:id="rId4" highlightClick="1"/>
          </p:cNvPr>
          <p:cNvSpPr>
            <a:spLocks noChangeArrowheads="1"/>
          </p:cNvSpPr>
          <p:nvPr/>
        </p:nvSpPr>
        <p:spPr bwMode="auto">
          <a:xfrm>
            <a:off x="7010400" y="4800600"/>
            <a:ext cx="1447800" cy="762000"/>
          </a:xfrm>
          <a:prstGeom prst="actionButtonBlank">
            <a:avLst/>
          </a:prstGeom>
          <a:solidFill>
            <a:schemeClr val="accent1"/>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dirty="0"/>
              <a:t>Rutherford 2</a:t>
            </a:r>
          </a:p>
        </p:txBody>
      </p:sp>
      <p:sp>
        <p:nvSpPr>
          <p:cNvPr id="33800" name="AutoShape 9">
            <a:hlinkClick r:id="" action="ppaction://hlinkshowjump?jump=nextslide" highlightClick="1"/>
          </p:cNvPr>
          <p:cNvSpPr>
            <a:spLocks noChangeArrowheads="1"/>
          </p:cNvSpPr>
          <p:nvPr/>
        </p:nvSpPr>
        <p:spPr bwMode="auto">
          <a:xfrm>
            <a:off x="7010400" y="5943600"/>
            <a:ext cx="1524000" cy="3810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1" name="AutoShape 10">
            <a:hlinkClick r:id="rId5" action="ppaction://hlinksldjump" highlightClick="1"/>
          </p:cNvPr>
          <p:cNvSpPr>
            <a:spLocks noChangeArrowheads="1"/>
          </p:cNvSpPr>
          <p:nvPr/>
        </p:nvSpPr>
        <p:spPr bwMode="auto">
          <a:xfrm>
            <a:off x="5029200" y="5943600"/>
            <a:ext cx="1676400" cy="381000"/>
          </a:xfrm>
          <a:prstGeom prst="actionButtonBackPrevious">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cover dir="l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Rutherford: 1911</a:t>
            </a:r>
          </a:p>
        </p:txBody>
      </p:sp>
      <p:sp>
        <p:nvSpPr>
          <p:cNvPr id="34819" name="Rectangle 4"/>
          <p:cNvSpPr>
            <a:spLocks noGrp="1" noChangeArrowheads="1"/>
          </p:cNvSpPr>
          <p:nvPr>
            <p:ph type="body" sz="half" idx="2"/>
          </p:nvPr>
        </p:nvSpPr>
        <p:spPr/>
        <p:txBody>
          <a:bodyPr/>
          <a:lstStyle/>
          <a:p>
            <a:pPr eaLnBrk="1" hangingPunct="1"/>
            <a:r>
              <a:rPr lang="en-US" sz="2800" smtClean="0"/>
              <a:t>Rutherford said that one of his students is a young man named Neils Bohr</a:t>
            </a:r>
          </a:p>
          <a:p>
            <a:pPr eaLnBrk="1" hangingPunct="1"/>
            <a:r>
              <a:rPr lang="en-US" sz="2800" smtClean="0"/>
              <a:t>To understand Bohr, we need to fast forward 2 years.</a:t>
            </a:r>
          </a:p>
          <a:p>
            <a:pPr eaLnBrk="1" hangingPunct="1"/>
            <a:r>
              <a:rPr lang="en-US" sz="2800" smtClean="0"/>
              <a:t>To 1913 we go…</a:t>
            </a:r>
          </a:p>
          <a:p>
            <a:pPr eaLnBrk="1" hangingPunct="1"/>
            <a:endParaRPr lang="en-US" sz="2800" smtClean="0"/>
          </a:p>
        </p:txBody>
      </p:sp>
      <p:sp>
        <p:nvSpPr>
          <p:cNvPr id="34820" name="AutoShape 5">
            <a:hlinkClick r:id="" action="ppaction://hlinkshowjump?jump=nextslide" highlightClick="1"/>
          </p:cNvPr>
          <p:cNvSpPr>
            <a:spLocks noChangeArrowheads="1"/>
          </p:cNvSpPr>
          <p:nvPr/>
        </p:nvSpPr>
        <p:spPr bwMode="auto">
          <a:xfrm>
            <a:off x="6629400" y="5715000"/>
            <a:ext cx="1828800" cy="5334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4821" name="Picture 6" descr="C:\Documents and Settings\student\Application Data\Microsoft\Media Catalog\atom6.gif"/>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685800" y="2066925"/>
            <a:ext cx="3810000" cy="3560763"/>
          </a:xfrm>
        </p:spPr>
      </p:pic>
      <p:sp>
        <p:nvSpPr>
          <p:cNvPr id="34822" name="AutoShape 7">
            <a:hlinkClick r:id="" action="ppaction://hlinkshowjump?jump=previousslide" highlightClick="1"/>
          </p:cNvPr>
          <p:cNvSpPr>
            <a:spLocks noChangeArrowheads="1"/>
          </p:cNvSpPr>
          <p:nvPr/>
        </p:nvSpPr>
        <p:spPr bwMode="auto">
          <a:xfrm>
            <a:off x="4724400" y="5715000"/>
            <a:ext cx="1752600" cy="533400"/>
          </a:xfrm>
          <a:prstGeom prst="actionButtonBackPrevious">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cov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eaLnBrk="1" hangingPunct="1"/>
            <a:r>
              <a:rPr lang="en-US" smtClean="0"/>
              <a:t>Neils Bohr: 1913</a:t>
            </a:r>
          </a:p>
        </p:txBody>
      </p:sp>
      <p:sp>
        <p:nvSpPr>
          <p:cNvPr id="35843" name="Rectangle 3"/>
          <p:cNvSpPr>
            <a:spLocks noGrp="1" noChangeArrowheads="1"/>
          </p:cNvSpPr>
          <p:nvPr>
            <p:ph type="body" sz="half" idx="1"/>
          </p:nvPr>
        </p:nvSpPr>
        <p:spPr/>
        <p:txBody>
          <a:bodyPr/>
          <a:lstStyle/>
          <a:p>
            <a:pPr eaLnBrk="1" hangingPunct="1">
              <a:lnSpc>
                <a:spcPct val="90000"/>
              </a:lnSpc>
            </a:pPr>
            <a:r>
              <a:rPr lang="en-US" sz="2800" smtClean="0"/>
              <a:t>I don’t see anyone who can help us.</a:t>
            </a:r>
          </a:p>
          <a:p>
            <a:pPr eaLnBrk="1" hangingPunct="1">
              <a:lnSpc>
                <a:spcPct val="90000"/>
              </a:lnSpc>
            </a:pPr>
            <a:r>
              <a:rPr lang="en-US" sz="2800" smtClean="0"/>
              <a:t>Why don’t we look at a newspaper.  Maybe that will help us out.</a:t>
            </a:r>
          </a:p>
          <a:p>
            <a:pPr eaLnBrk="1" hangingPunct="1">
              <a:lnSpc>
                <a:spcPct val="90000"/>
              </a:lnSpc>
            </a:pPr>
            <a:r>
              <a:rPr lang="en-US" sz="2800" smtClean="0"/>
              <a:t>Click on the picture of Bohr, and use the site to see what he contributed.</a:t>
            </a:r>
          </a:p>
        </p:txBody>
      </p:sp>
      <p:pic>
        <p:nvPicPr>
          <p:cNvPr id="35844" name="Picture 5" descr="C:\Documents and Settings\student\Application Data\Microsoft\Media Catalog\bohr.jpg"/>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086350" y="1752600"/>
            <a:ext cx="2933700" cy="4191000"/>
          </a:xfrm>
        </p:spPr>
      </p:pic>
      <p:sp>
        <p:nvSpPr>
          <p:cNvPr id="35845" name="AutoShape 6">
            <a:hlinkClick r:id="rId4" highlightClick="1"/>
          </p:cNvPr>
          <p:cNvSpPr>
            <a:spLocks noChangeArrowheads="1"/>
          </p:cNvSpPr>
          <p:nvPr/>
        </p:nvSpPr>
        <p:spPr bwMode="auto">
          <a:xfrm>
            <a:off x="4953000" y="1676400"/>
            <a:ext cx="3200400" cy="4419600"/>
          </a:xfrm>
          <a:prstGeom prst="actionButtonBlank">
            <a:avLst/>
          </a:prstGeom>
          <a:noFill/>
          <a:ln w="9525">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6" name="AutoShape 7">
            <a:hlinkClick r:id="" action="ppaction://hlinkshowjump?jump=nextslide" highlightClick="1"/>
          </p:cNvPr>
          <p:cNvSpPr>
            <a:spLocks noChangeArrowheads="1"/>
          </p:cNvSpPr>
          <p:nvPr/>
        </p:nvSpPr>
        <p:spPr bwMode="auto">
          <a:xfrm>
            <a:off x="3048000" y="5867400"/>
            <a:ext cx="1828800" cy="3810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7" name="AutoShape 8">
            <a:hlinkClick r:id="" action="ppaction://hlinkshowjump?jump=previousslide" highlightClick="1"/>
          </p:cNvPr>
          <p:cNvSpPr>
            <a:spLocks noChangeArrowheads="1"/>
          </p:cNvSpPr>
          <p:nvPr/>
        </p:nvSpPr>
        <p:spPr bwMode="auto">
          <a:xfrm>
            <a:off x="914400" y="5867400"/>
            <a:ext cx="1981200" cy="381000"/>
          </a:xfrm>
          <a:prstGeom prst="actionButtonBackPrevious">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dissolve/>
    <p:sndAc>
      <p:stSnd>
        <p:snd r:embed="rId2" name="explode.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Bohr 1913:</a:t>
            </a:r>
          </a:p>
        </p:txBody>
      </p:sp>
      <p:sp>
        <p:nvSpPr>
          <p:cNvPr id="36867" name="Text Box 3"/>
          <p:cNvSpPr txBox="1">
            <a:spLocks noChangeArrowheads="1"/>
          </p:cNvSpPr>
          <p:nvPr/>
        </p:nvSpPr>
        <p:spPr bwMode="auto">
          <a:xfrm>
            <a:off x="457200" y="2057400"/>
            <a:ext cx="58674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t>Bohr’s model is still used today to demonstrate shapes of atoms.</a:t>
            </a:r>
          </a:p>
          <a:p>
            <a:pPr eaLnBrk="1" hangingPunct="1">
              <a:spcBef>
                <a:spcPct val="50000"/>
              </a:spcBef>
            </a:pPr>
            <a:r>
              <a:rPr lang="en-US"/>
              <a:t>There is however, a model that we think is even more specific to the actual shape of the atom today.</a:t>
            </a:r>
          </a:p>
          <a:p>
            <a:pPr eaLnBrk="1" hangingPunct="1">
              <a:spcBef>
                <a:spcPct val="50000"/>
              </a:spcBef>
            </a:pPr>
            <a:r>
              <a:rPr lang="en-US"/>
              <a:t>After Bohr, many different scientists including Albert Einstein contributed to the modern model that we refer to as the Electron Cloud model.  Click here to find out more</a:t>
            </a:r>
            <a:r>
              <a:rPr lang="en-US">
                <a:sym typeface="Wingdings" pitchFamily="2" charset="2"/>
              </a:rPr>
              <a:t></a:t>
            </a:r>
          </a:p>
        </p:txBody>
      </p:sp>
      <p:sp>
        <p:nvSpPr>
          <p:cNvPr id="36868" name="AutoShape 4">
            <a:hlinkClick r:id="rId2" highlightClick="1"/>
          </p:cNvPr>
          <p:cNvSpPr>
            <a:spLocks noChangeArrowheads="1"/>
          </p:cNvSpPr>
          <p:nvPr/>
        </p:nvSpPr>
        <p:spPr bwMode="auto">
          <a:xfrm>
            <a:off x="6248400" y="4953000"/>
            <a:ext cx="2590800" cy="1447800"/>
          </a:xfrm>
          <a:prstGeom prst="actionButtonBlank">
            <a:avLst/>
          </a:prstGeom>
          <a:noFill/>
          <a:ln w="952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9" name="Text Box 5"/>
          <p:cNvSpPr txBox="1">
            <a:spLocks noChangeArrowheads="1"/>
          </p:cNvSpPr>
          <p:nvPr/>
        </p:nvSpPr>
        <p:spPr bwMode="auto">
          <a:xfrm>
            <a:off x="6400800" y="5181600"/>
            <a:ext cx="2362200" cy="94615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800"/>
              <a:t>Electron Cloud Model</a:t>
            </a:r>
          </a:p>
        </p:txBody>
      </p:sp>
      <p:sp>
        <p:nvSpPr>
          <p:cNvPr id="36870" name="AutoShape 6">
            <a:hlinkClick r:id="rId2" highlightClick="1"/>
          </p:cNvPr>
          <p:cNvSpPr>
            <a:spLocks noChangeArrowheads="1"/>
          </p:cNvSpPr>
          <p:nvPr/>
        </p:nvSpPr>
        <p:spPr bwMode="auto">
          <a:xfrm>
            <a:off x="6096000" y="4800600"/>
            <a:ext cx="2743200" cy="1600200"/>
          </a:xfrm>
          <a:prstGeom prst="actionButtonBlank">
            <a:avLst/>
          </a:prstGeom>
          <a:noFill/>
          <a:ln w="9525">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1" name="AutoShape 7">
            <a:hlinkClick r:id="" action="ppaction://hlinkshowjump?jump=nextslide" highlightClick="1"/>
          </p:cNvPr>
          <p:cNvSpPr>
            <a:spLocks noChangeArrowheads="1"/>
          </p:cNvSpPr>
          <p:nvPr/>
        </p:nvSpPr>
        <p:spPr bwMode="auto">
          <a:xfrm>
            <a:off x="6324600" y="3505200"/>
            <a:ext cx="2209800" cy="4572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2" name="AutoShape 8">
            <a:hlinkClick r:id="" action="ppaction://hlinkshowjump?jump=previousslide" highlightClick="1"/>
          </p:cNvPr>
          <p:cNvSpPr>
            <a:spLocks noChangeArrowheads="1"/>
          </p:cNvSpPr>
          <p:nvPr/>
        </p:nvSpPr>
        <p:spPr bwMode="auto">
          <a:xfrm>
            <a:off x="6324600" y="4114800"/>
            <a:ext cx="2209800" cy="457200"/>
          </a:xfrm>
          <a:prstGeom prst="actionButtonBackPrevious">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trips dir="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3"/>
          <p:cNvSpPr txBox="1">
            <a:spLocks noChangeArrowheads="1"/>
          </p:cNvSpPr>
          <p:nvPr/>
        </p:nvSpPr>
        <p:spPr bwMode="auto">
          <a:xfrm>
            <a:off x="533400" y="228600"/>
            <a:ext cx="800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4000"/>
              <a:t>That’s all Folks</a:t>
            </a:r>
          </a:p>
        </p:txBody>
      </p:sp>
      <p:sp>
        <p:nvSpPr>
          <p:cNvPr id="37891" name="Text Box 4"/>
          <p:cNvSpPr txBox="1">
            <a:spLocks noChangeArrowheads="1"/>
          </p:cNvSpPr>
          <p:nvPr/>
        </p:nvSpPr>
        <p:spPr bwMode="auto">
          <a:xfrm>
            <a:off x="457200" y="838200"/>
            <a:ext cx="5181600" cy="575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t>Here is what you need to make sure that you do now:</a:t>
            </a:r>
          </a:p>
          <a:p>
            <a:pPr eaLnBrk="1" hangingPunct="1">
              <a:spcBef>
                <a:spcPct val="50000"/>
              </a:spcBef>
              <a:buFontTx/>
              <a:buAutoNum type="arabicParenR"/>
            </a:pPr>
            <a:r>
              <a:rPr lang="en-US"/>
              <a:t>Use a blank sheet to build your timeline</a:t>
            </a:r>
          </a:p>
          <a:p>
            <a:pPr eaLnBrk="1" hangingPunct="1">
              <a:spcBef>
                <a:spcPct val="50000"/>
              </a:spcBef>
              <a:buFontTx/>
              <a:buAutoNum type="arabicParenR"/>
            </a:pPr>
            <a:r>
              <a:rPr lang="en-US"/>
              <a:t>Make sure that you include all 8 models and at least 7 scientists in your timeline</a:t>
            </a:r>
          </a:p>
          <a:p>
            <a:pPr eaLnBrk="1" hangingPunct="1">
              <a:spcBef>
                <a:spcPct val="50000"/>
              </a:spcBef>
              <a:buFontTx/>
              <a:buAutoNum type="arabicParenR"/>
            </a:pPr>
            <a:r>
              <a:rPr lang="en-US"/>
              <a:t>Be specific with respect to each theory.</a:t>
            </a:r>
          </a:p>
          <a:p>
            <a:pPr eaLnBrk="1" hangingPunct="1">
              <a:spcBef>
                <a:spcPct val="50000"/>
              </a:spcBef>
              <a:buFontTx/>
              <a:buAutoNum type="arabicParenR"/>
            </a:pPr>
            <a:r>
              <a:rPr lang="en-US"/>
              <a:t>Be neat and organized</a:t>
            </a:r>
          </a:p>
          <a:p>
            <a:pPr eaLnBrk="1" hangingPunct="1">
              <a:spcBef>
                <a:spcPct val="50000"/>
              </a:spcBef>
              <a:buFontTx/>
              <a:buAutoNum type="arabicParenR"/>
            </a:pPr>
            <a:r>
              <a:rPr lang="en-US"/>
              <a:t>The following page is a checklist of the scientists and events that must be included in your timeline.</a:t>
            </a:r>
          </a:p>
        </p:txBody>
      </p:sp>
      <p:sp>
        <p:nvSpPr>
          <p:cNvPr id="37892" name="AutoShape 5">
            <a:hlinkClick r:id="" action="ppaction://hlinkshowjump?jump=nextslide" highlightClick="1"/>
          </p:cNvPr>
          <p:cNvSpPr>
            <a:spLocks noChangeArrowheads="1"/>
          </p:cNvSpPr>
          <p:nvPr/>
        </p:nvSpPr>
        <p:spPr bwMode="auto">
          <a:xfrm>
            <a:off x="7467600" y="5029200"/>
            <a:ext cx="1143000" cy="5334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3" name="AutoShape 6">
            <a:hlinkClick r:id="" action="ppaction://hlinkshowjump?jump=previousslide" highlightClick="1"/>
          </p:cNvPr>
          <p:cNvSpPr>
            <a:spLocks noChangeArrowheads="1"/>
          </p:cNvSpPr>
          <p:nvPr/>
        </p:nvSpPr>
        <p:spPr bwMode="auto">
          <a:xfrm>
            <a:off x="7467600" y="5791200"/>
            <a:ext cx="1143000" cy="533400"/>
          </a:xfrm>
          <a:prstGeom prst="actionButtonBackPrevious">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fade thruBlk="1"/>
    <p:sndAc>
      <p:stSnd>
        <p:snd r:embed="rId2" name="drumroll.wav"/>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eaLnBrk="1" hangingPunct="1"/>
            <a:r>
              <a:rPr lang="en-US" sz="6600" b="1" smtClean="0">
                <a:latin typeface="CG Times" pitchFamily="18" charset="0"/>
              </a:rPr>
              <a:t>Timeline Checklist</a:t>
            </a:r>
          </a:p>
        </p:txBody>
      </p:sp>
      <p:sp>
        <p:nvSpPr>
          <p:cNvPr id="38915" name="Rectangle 3"/>
          <p:cNvSpPr>
            <a:spLocks noGrp="1" noChangeArrowheads="1"/>
          </p:cNvSpPr>
          <p:nvPr>
            <p:ph type="body" sz="half" idx="1"/>
          </p:nvPr>
        </p:nvSpPr>
        <p:spPr>
          <a:xfrm>
            <a:off x="457200" y="1828800"/>
            <a:ext cx="3962400" cy="4191000"/>
          </a:xfrm>
        </p:spPr>
        <p:txBody>
          <a:bodyPr/>
          <a:lstStyle/>
          <a:p>
            <a:pPr eaLnBrk="1" hangingPunct="1">
              <a:lnSpc>
                <a:spcPct val="90000"/>
              </a:lnSpc>
            </a:pPr>
            <a:r>
              <a:rPr lang="en-US" sz="2400" smtClean="0"/>
              <a:t>___ Democritus</a:t>
            </a:r>
          </a:p>
          <a:p>
            <a:pPr eaLnBrk="1" hangingPunct="1">
              <a:lnSpc>
                <a:spcPct val="90000"/>
              </a:lnSpc>
            </a:pPr>
            <a:r>
              <a:rPr lang="en-US" sz="2400" smtClean="0"/>
              <a:t>___ “Atmos” Particles</a:t>
            </a:r>
          </a:p>
          <a:p>
            <a:pPr eaLnBrk="1" hangingPunct="1">
              <a:lnSpc>
                <a:spcPct val="90000"/>
              </a:lnSpc>
            </a:pPr>
            <a:r>
              <a:rPr lang="en-US" sz="2400" smtClean="0"/>
              <a:t>___ Aristotle</a:t>
            </a:r>
          </a:p>
          <a:p>
            <a:pPr eaLnBrk="1" hangingPunct="1">
              <a:lnSpc>
                <a:spcPct val="90000"/>
              </a:lnSpc>
            </a:pPr>
            <a:r>
              <a:rPr lang="en-US" sz="2400" smtClean="0"/>
              <a:t>___ Four Element Theory</a:t>
            </a:r>
          </a:p>
          <a:p>
            <a:pPr eaLnBrk="1" hangingPunct="1">
              <a:lnSpc>
                <a:spcPct val="90000"/>
              </a:lnSpc>
            </a:pPr>
            <a:r>
              <a:rPr lang="en-US" sz="2400" smtClean="0"/>
              <a:t>___ John Dalton</a:t>
            </a:r>
          </a:p>
          <a:p>
            <a:pPr eaLnBrk="1" hangingPunct="1">
              <a:lnSpc>
                <a:spcPct val="90000"/>
              </a:lnSpc>
            </a:pPr>
            <a:r>
              <a:rPr lang="en-US" sz="2400" smtClean="0"/>
              <a:t>___ Billiard Ball Model</a:t>
            </a:r>
          </a:p>
          <a:p>
            <a:pPr eaLnBrk="1" hangingPunct="1">
              <a:lnSpc>
                <a:spcPct val="90000"/>
              </a:lnSpc>
            </a:pPr>
            <a:r>
              <a:rPr lang="en-US" sz="2400" smtClean="0"/>
              <a:t>___ Crookes</a:t>
            </a:r>
          </a:p>
          <a:p>
            <a:pPr eaLnBrk="1" hangingPunct="1">
              <a:lnSpc>
                <a:spcPct val="90000"/>
              </a:lnSpc>
            </a:pPr>
            <a:r>
              <a:rPr lang="en-US" sz="2400" smtClean="0"/>
              <a:t>___ Crookes’ Tube</a:t>
            </a:r>
          </a:p>
          <a:p>
            <a:pPr eaLnBrk="1" hangingPunct="1">
              <a:lnSpc>
                <a:spcPct val="90000"/>
              </a:lnSpc>
            </a:pPr>
            <a:r>
              <a:rPr lang="en-US" sz="2400" smtClean="0"/>
              <a:t>___ J.J. Thompson</a:t>
            </a:r>
          </a:p>
          <a:p>
            <a:pPr eaLnBrk="1" hangingPunct="1">
              <a:lnSpc>
                <a:spcPct val="90000"/>
              </a:lnSpc>
            </a:pPr>
            <a:r>
              <a:rPr lang="en-US" sz="2400" smtClean="0"/>
              <a:t>___ Plum Pudding Mode</a:t>
            </a:r>
          </a:p>
          <a:p>
            <a:pPr eaLnBrk="1" hangingPunct="1">
              <a:lnSpc>
                <a:spcPct val="90000"/>
              </a:lnSpc>
            </a:pPr>
            <a:endParaRPr lang="en-US" sz="2400" smtClean="0"/>
          </a:p>
        </p:txBody>
      </p:sp>
      <p:sp>
        <p:nvSpPr>
          <p:cNvPr id="38916" name="Rectangle 5"/>
          <p:cNvSpPr>
            <a:spLocks noGrp="1" noChangeArrowheads="1"/>
          </p:cNvSpPr>
          <p:nvPr>
            <p:ph type="body" sz="half" idx="2"/>
          </p:nvPr>
        </p:nvSpPr>
        <p:spPr>
          <a:xfrm>
            <a:off x="4343400" y="1752600"/>
            <a:ext cx="4114800" cy="4191000"/>
          </a:xfrm>
          <a:noFill/>
        </p:spPr>
        <p:txBody>
          <a:bodyPr/>
          <a:lstStyle/>
          <a:p>
            <a:pPr eaLnBrk="1" hangingPunct="1"/>
            <a:r>
              <a:rPr lang="en-US" smtClean="0"/>
              <a:t>___ </a:t>
            </a:r>
            <a:r>
              <a:rPr lang="en-US" sz="2400" smtClean="0"/>
              <a:t>Ernst Rutherford</a:t>
            </a:r>
          </a:p>
          <a:p>
            <a:pPr eaLnBrk="1" hangingPunct="1"/>
            <a:r>
              <a:rPr lang="en-US" sz="2400" smtClean="0"/>
              <a:t>___ Gold Foil Experiment</a:t>
            </a:r>
          </a:p>
          <a:p>
            <a:pPr eaLnBrk="1" hangingPunct="1"/>
            <a:r>
              <a:rPr lang="en-US" sz="2400" smtClean="0"/>
              <a:t>___ Neils Bohr</a:t>
            </a:r>
          </a:p>
          <a:p>
            <a:pPr eaLnBrk="1" hangingPunct="1"/>
            <a:r>
              <a:rPr lang="en-US" sz="2400" smtClean="0"/>
              <a:t>___ Orbitals</a:t>
            </a:r>
          </a:p>
          <a:p>
            <a:pPr eaLnBrk="1" hangingPunct="1"/>
            <a:r>
              <a:rPr lang="en-US" sz="2400" smtClean="0"/>
              <a:t>___ Electron Cloud Model </a:t>
            </a:r>
          </a:p>
        </p:txBody>
      </p:sp>
      <p:sp>
        <p:nvSpPr>
          <p:cNvPr id="38917" name="AutoShape 6">
            <a:hlinkClick r:id="" action="ppaction://hlinkshowjump?jump=nextslide" highlightClick="1"/>
          </p:cNvPr>
          <p:cNvSpPr>
            <a:spLocks noChangeArrowheads="1"/>
          </p:cNvSpPr>
          <p:nvPr/>
        </p:nvSpPr>
        <p:spPr bwMode="auto">
          <a:xfrm>
            <a:off x="7391400" y="5943600"/>
            <a:ext cx="1295400" cy="3810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533400"/>
            <a:ext cx="7772400" cy="533400"/>
          </a:xfrm>
        </p:spPr>
        <p:txBody>
          <a:bodyPr/>
          <a:lstStyle/>
          <a:p>
            <a:pPr algn="ctr" eaLnBrk="1" hangingPunct="1"/>
            <a:r>
              <a:rPr lang="en-US" smtClean="0"/>
              <a:t>Works Cited</a:t>
            </a:r>
          </a:p>
        </p:txBody>
      </p:sp>
      <p:sp>
        <p:nvSpPr>
          <p:cNvPr id="39939" name="Rectangle 3"/>
          <p:cNvSpPr>
            <a:spLocks noGrp="1" noChangeArrowheads="1"/>
          </p:cNvSpPr>
          <p:nvPr>
            <p:ph type="body" idx="1"/>
          </p:nvPr>
        </p:nvSpPr>
        <p:spPr>
          <a:xfrm>
            <a:off x="685800" y="990600"/>
            <a:ext cx="7772400" cy="4191000"/>
          </a:xfrm>
        </p:spPr>
        <p:txBody>
          <a:bodyPr/>
          <a:lstStyle/>
          <a:p>
            <a:pPr eaLnBrk="1" hangingPunct="1">
              <a:lnSpc>
                <a:spcPct val="90000"/>
              </a:lnSpc>
            </a:pPr>
            <a:r>
              <a:rPr lang="en-US" sz="1700" smtClean="0">
                <a:hlinkClick r:id="rId2"/>
              </a:rPr>
              <a:t>http://www-gap.dcs.st-and.ac.uk/~history/Mathematicians/Democritus.html</a:t>
            </a:r>
            <a:endParaRPr lang="en-US" sz="1700" smtClean="0"/>
          </a:p>
          <a:p>
            <a:pPr eaLnBrk="1" hangingPunct="1">
              <a:lnSpc>
                <a:spcPct val="90000"/>
              </a:lnSpc>
              <a:buFontTx/>
              <a:buNone/>
            </a:pPr>
            <a:r>
              <a:rPr lang="en-US" sz="1700" smtClean="0"/>
              <a:t>		Discusses Democritus and his contributions to the atomic 		model.  Also discusses Dalton, Thompson, and Rutherford’s 		findings.</a:t>
            </a:r>
          </a:p>
          <a:p>
            <a:pPr eaLnBrk="1" hangingPunct="1">
              <a:lnSpc>
                <a:spcPct val="90000"/>
              </a:lnSpc>
            </a:pPr>
            <a:r>
              <a:rPr lang="en-US" sz="1700" smtClean="0">
                <a:hlinkClick r:id="rId3"/>
              </a:rPr>
              <a:t>http://www.infoplease.com/ipa/A0905226.html</a:t>
            </a:r>
            <a:endParaRPr lang="en-US" sz="1700" smtClean="0"/>
          </a:p>
          <a:p>
            <a:pPr eaLnBrk="1" hangingPunct="1">
              <a:lnSpc>
                <a:spcPct val="90000"/>
              </a:lnSpc>
              <a:buFontTx/>
              <a:buNone/>
            </a:pPr>
            <a:r>
              <a:rPr lang="en-US" sz="1700" smtClean="0"/>
              <a:t>		Discusses many different contributors to the atomic model.</a:t>
            </a:r>
          </a:p>
          <a:p>
            <a:pPr eaLnBrk="1" hangingPunct="1">
              <a:lnSpc>
                <a:spcPct val="90000"/>
              </a:lnSpc>
            </a:pPr>
            <a:r>
              <a:rPr lang="en-US" sz="1700" smtClean="0">
                <a:hlinkClick r:id="rId4"/>
              </a:rPr>
              <a:t>http://www.howe.k12.ok.us/~jimaskew/pmodel.htm</a:t>
            </a:r>
            <a:endParaRPr lang="en-US" sz="1700" smtClean="0"/>
          </a:p>
          <a:p>
            <a:pPr eaLnBrk="1" hangingPunct="1">
              <a:lnSpc>
                <a:spcPct val="90000"/>
              </a:lnSpc>
              <a:buFontTx/>
              <a:buNone/>
            </a:pPr>
            <a:r>
              <a:rPr lang="en-US" sz="1700" smtClean="0"/>
              <a:t>		Discusses Thompson’s “Plum pudding” model along with Dalton 	and Rutherford’s contributions.</a:t>
            </a:r>
          </a:p>
          <a:p>
            <a:pPr eaLnBrk="1" hangingPunct="1">
              <a:lnSpc>
                <a:spcPct val="90000"/>
              </a:lnSpc>
            </a:pPr>
            <a:r>
              <a:rPr lang="en-US" sz="1700" smtClean="0">
                <a:hlinkClick r:id="rId5"/>
              </a:rPr>
              <a:t>http://www.orcbs.msu.edu/radiation/radhistory/ernestrutherford.html</a:t>
            </a:r>
            <a:endParaRPr lang="en-US" sz="1700" smtClean="0"/>
          </a:p>
          <a:p>
            <a:pPr lvl="1" eaLnBrk="1" hangingPunct="1">
              <a:lnSpc>
                <a:spcPct val="90000"/>
              </a:lnSpc>
              <a:buFontTx/>
              <a:buNone/>
            </a:pPr>
            <a:r>
              <a:rPr lang="en-US" sz="1700" smtClean="0"/>
              <a:t>		Discusses Rutherford’s “Gold Foil” experiment along with his other 		studies.</a:t>
            </a:r>
          </a:p>
          <a:p>
            <a:pPr eaLnBrk="1" hangingPunct="1">
              <a:lnSpc>
                <a:spcPct val="90000"/>
              </a:lnSpc>
            </a:pPr>
            <a:r>
              <a:rPr lang="en-US" sz="1700" smtClean="0">
                <a:hlinkClick r:id="rId6"/>
              </a:rPr>
              <a:t>http://www.freeessay.com/creative/science/sff202.shtml</a:t>
            </a:r>
            <a:endParaRPr lang="en-US" sz="1700" smtClean="0"/>
          </a:p>
          <a:p>
            <a:pPr eaLnBrk="1" hangingPunct="1">
              <a:lnSpc>
                <a:spcPct val="90000"/>
              </a:lnSpc>
              <a:buFontTx/>
              <a:buNone/>
            </a:pPr>
            <a:r>
              <a:rPr lang="en-US" sz="1700" smtClean="0"/>
              <a:t>		Goes through much of the history of atomic theory.  Focuses on 		Thompson, and Rutherford.</a:t>
            </a:r>
          </a:p>
          <a:p>
            <a:pPr eaLnBrk="1" hangingPunct="1">
              <a:lnSpc>
                <a:spcPct val="90000"/>
              </a:lnSpc>
            </a:pPr>
            <a:r>
              <a:rPr lang="en-US" sz="1700" smtClean="0">
                <a:hlinkClick r:id="rId7"/>
              </a:rPr>
              <a:t>http://www.nuclearfiles.org/rebios/bohrniles.html</a:t>
            </a:r>
            <a:endParaRPr lang="en-US" sz="1700" smtClean="0"/>
          </a:p>
          <a:p>
            <a:pPr eaLnBrk="1" hangingPunct="1">
              <a:lnSpc>
                <a:spcPct val="90000"/>
              </a:lnSpc>
              <a:buFontTx/>
              <a:buNone/>
            </a:pPr>
            <a:r>
              <a:rPr lang="en-US" sz="1700" smtClean="0"/>
              <a:t>		Abbreviated biography of the studies and works of Neils Bohr.</a:t>
            </a:r>
          </a:p>
          <a:p>
            <a:pPr eaLnBrk="1" hangingPunct="1">
              <a:lnSpc>
                <a:spcPct val="90000"/>
              </a:lnSpc>
            </a:pPr>
            <a:r>
              <a:rPr lang="en-US" sz="1700" smtClean="0">
                <a:hlinkClick r:id="rId8"/>
              </a:rPr>
              <a:t>http://regentsprep.org/Regents/physics/phys05/catomodel/cloud.htm</a:t>
            </a:r>
            <a:endParaRPr lang="en-US" sz="1700" smtClean="0"/>
          </a:p>
          <a:p>
            <a:pPr eaLnBrk="1" hangingPunct="1">
              <a:lnSpc>
                <a:spcPct val="90000"/>
              </a:lnSpc>
              <a:buFontTx/>
              <a:buNone/>
            </a:pPr>
            <a:r>
              <a:rPr lang="en-US" sz="1700" smtClean="0"/>
              <a:t>		Reviews the “Electron cloud” atomic model, and the scientists 		who contributed to its finding.</a:t>
            </a:r>
          </a:p>
          <a:p>
            <a:pPr eaLnBrk="1" hangingPunct="1">
              <a:lnSpc>
                <a:spcPct val="90000"/>
              </a:lnSpc>
            </a:pPr>
            <a:endParaRPr lang="en-US" sz="1700" smtClean="0"/>
          </a:p>
          <a:p>
            <a:pPr eaLnBrk="1" hangingPunct="1">
              <a:lnSpc>
                <a:spcPct val="90000"/>
              </a:lnSpc>
            </a:pPr>
            <a:endParaRPr lang="en-US" sz="1800" smtClean="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Introduction: Continued</a:t>
            </a:r>
          </a:p>
        </p:txBody>
      </p:sp>
      <p:sp>
        <p:nvSpPr>
          <p:cNvPr id="6147" name="Rectangle 3"/>
          <p:cNvSpPr>
            <a:spLocks noGrp="1" noChangeArrowheads="1"/>
          </p:cNvSpPr>
          <p:nvPr>
            <p:ph type="body" idx="1"/>
          </p:nvPr>
        </p:nvSpPr>
        <p:spPr/>
        <p:txBody>
          <a:bodyPr/>
          <a:lstStyle/>
          <a:p>
            <a:pPr eaLnBrk="1" hangingPunct="1"/>
            <a:r>
              <a:rPr lang="en-US" sz="2800" smtClean="0"/>
              <a:t>I will supply you with a time machine.</a:t>
            </a:r>
          </a:p>
          <a:p>
            <a:pPr eaLnBrk="1" hangingPunct="1"/>
            <a:r>
              <a:rPr lang="en-US" sz="2800" smtClean="0"/>
              <a:t>In return, when you are finished, you will create a timeline using the detailed notes that you collect along the way and report back to me. </a:t>
            </a:r>
          </a:p>
          <a:p>
            <a:pPr eaLnBrk="1" hangingPunct="1"/>
            <a:r>
              <a:rPr lang="en-US" sz="2800" smtClean="0"/>
              <a:t>Good Luck and be careful, the people of past times may seem a little strange compared to people today.  Any time you see the blue arrow, that means move on.</a:t>
            </a:r>
            <a:endParaRPr lang="en-US" smtClean="0"/>
          </a:p>
        </p:txBody>
      </p:sp>
      <p:sp>
        <p:nvSpPr>
          <p:cNvPr id="6148" name="AutoShape 4">
            <a:hlinkClick r:id="" action="ppaction://hlinkshowjump?jump=nextslide" highlightClick="1"/>
          </p:cNvPr>
          <p:cNvSpPr>
            <a:spLocks noChangeArrowheads="1"/>
          </p:cNvSpPr>
          <p:nvPr/>
        </p:nvSpPr>
        <p:spPr bwMode="auto">
          <a:xfrm>
            <a:off x="7162800" y="5867400"/>
            <a:ext cx="1524000" cy="4572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9" name="AutoShape 5">
            <a:hlinkClick r:id="" action="ppaction://hlinkshowjump?jump=previousslide" highlightClick="1"/>
          </p:cNvPr>
          <p:cNvSpPr>
            <a:spLocks noChangeArrowheads="1"/>
          </p:cNvSpPr>
          <p:nvPr/>
        </p:nvSpPr>
        <p:spPr bwMode="auto">
          <a:xfrm>
            <a:off x="609600" y="5943600"/>
            <a:ext cx="1219200" cy="381000"/>
          </a:xfrm>
          <a:prstGeom prst="actionButtonBackPrevious">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smtClean="0"/>
              <a:t>Process</a:t>
            </a:r>
          </a:p>
        </p:txBody>
      </p:sp>
      <p:sp>
        <p:nvSpPr>
          <p:cNvPr id="7171" name="Rectangle 3"/>
          <p:cNvSpPr>
            <a:spLocks noGrp="1" noChangeArrowheads="1"/>
          </p:cNvSpPr>
          <p:nvPr>
            <p:ph type="body" sz="half" idx="1"/>
          </p:nvPr>
        </p:nvSpPr>
        <p:spPr/>
        <p:txBody>
          <a:bodyPr/>
          <a:lstStyle/>
          <a:p>
            <a:pPr eaLnBrk="1" hangingPunct="1"/>
            <a:r>
              <a:rPr lang="en-US" sz="2400" smtClean="0"/>
              <a:t>I will be your guide.</a:t>
            </a:r>
          </a:p>
          <a:p>
            <a:pPr eaLnBrk="1" hangingPunct="1"/>
            <a:r>
              <a:rPr lang="en-US" sz="2400" smtClean="0"/>
              <a:t>I will help you to ask questions and find resources that will help you  to understand discoveries, and studies that are going on in each different time period.</a:t>
            </a:r>
            <a:endParaRPr lang="en-US" smtClean="0"/>
          </a:p>
        </p:txBody>
      </p:sp>
      <p:sp>
        <p:nvSpPr>
          <p:cNvPr id="7172" name="AutoShape 9">
            <a:hlinkClick r:id="" action="ppaction://hlinkshowjump?jump=nextslide" highlightClick="1"/>
          </p:cNvPr>
          <p:cNvSpPr>
            <a:spLocks noChangeArrowheads="1"/>
          </p:cNvSpPr>
          <p:nvPr/>
        </p:nvSpPr>
        <p:spPr bwMode="auto">
          <a:xfrm>
            <a:off x="7467600" y="5943600"/>
            <a:ext cx="1219200" cy="4572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173" name="Picture 11" descr="C:\Documents and Settings\student\Application Data\Microsoft\Media Catalog\atom.gif"/>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648200" y="2549525"/>
            <a:ext cx="3810000" cy="2597150"/>
          </a:xfrm>
        </p:spPr>
      </p:pic>
      <p:sp>
        <p:nvSpPr>
          <p:cNvPr id="7174" name="AutoShape 12">
            <a:hlinkClick r:id="" action="ppaction://hlinkshowjump?jump=previousslide" highlightClick="1"/>
          </p:cNvPr>
          <p:cNvSpPr>
            <a:spLocks noChangeArrowheads="1"/>
          </p:cNvSpPr>
          <p:nvPr/>
        </p:nvSpPr>
        <p:spPr bwMode="auto">
          <a:xfrm>
            <a:off x="838200" y="5867400"/>
            <a:ext cx="1295400" cy="457200"/>
          </a:xfrm>
          <a:prstGeom prst="actionButtonBackPrevious">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mtClean="0"/>
              <a:t>Process</a:t>
            </a:r>
          </a:p>
        </p:txBody>
      </p:sp>
      <p:sp>
        <p:nvSpPr>
          <p:cNvPr id="8195" name="Rectangle 3"/>
          <p:cNvSpPr>
            <a:spLocks noGrp="1" noChangeArrowheads="1"/>
          </p:cNvSpPr>
          <p:nvPr>
            <p:ph type="body" sz="half" idx="1"/>
          </p:nvPr>
        </p:nvSpPr>
        <p:spPr/>
        <p:txBody>
          <a:bodyPr/>
          <a:lstStyle/>
          <a:p>
            <a:pPr eaLnBrk="1" hangingPunct="1">
              <a:lnSpc>
                <a:spcPct val="90000"/>
              </a:lnSpc>
            </a:pPr>
            <a:r>
              <a:rPr lang="en-US" sz="1900" smtClean="0"/>
              <a:t>This is the time machine.</a:t>
            </a:r>
          </a:p>
          <a:p>
            <a:pPr eaLnBrk="1" hangingPunct="1">
              <a:lnSpc>
                <a:spcPct val="90000"/>
              </a:lnSpc>
            </a:pPr>
            <a:r>
              <a:rPr lang="en-US" sz="1900" smtClean="0"/>
              <a:t>I will operate it so that you don’t have to worry about driving.  </a:t>
            </a:r>
          </a:p>
          <a:p>
            <a:pPr eaLnBrk="1" hangingPunct="1">
              <a:lnSpc>
                <a:spcPct val="90000"/>
              </a:lnSpc>
            </a:pPr>
            <a:r>
              <a:rPr lang="en-US" sz="1900" smtClean="0"/>
              <a:t>When people talk to you, focus on the theories and always remember, people are not always open and persuaded by new ideas no matter how much sense they make to you.</a:t>
            </a:r>
          </a:p>
          <a:p>
            <a:pPr eaLnBrk="1" hangingPunct="1">
              <a:lnSpc>
                <a:spcPct val="90000"/>
              </a:lnSpc>
            </a:pPr>
            <a:r>
              <a:rPr lang="en-US" sz="1900" smtClean="0"/>
              <a:t>Well, Good Luck, and I’ll look forward to reading your report when you get back.</a:t>
            </a:r>
          </a:p>
          <a:p>
            <a:pPr eaLnBrk="1" hangingPunct="1">
              <a:lnSpc>
                <a:spcPct val="90000"/>
              </a:lnSpc>
            </a:pPr>
            <a:r>
              <a:rPr lang="en-US" sz="1900" smtClean="0"/>
              <a:t>Have fun, and really listen to what the people say</a:t>
            </a:r>
          </a:p>
          <a:p>
            <a:pPr eaLnBrk="1" hangingPunct="1">
              <a:lnSpc>
                <a:spcPct val="90000"/>
              </a:lnSpc>
            </a:pPr>
            <a:endParaRPr lang="en-US" sz="2800" smtClean="0"/>
          </a:p>
          <a:p>
            <a:pPr eaLnBrk="1" hangingPunct="1">
              <a:lnSpc>
                <a:spcPct val="90000"/>
              </a:lnSpc>
            </a:pPr>
            <a:endParaRPr lang="en-US" sz="2800" smtClean="0"/>
          </a:p>
        </p:txBody>
      </p:sp>
      <p:pic>
        <p:nvPicPr>
          <p:cNvPr id="8196" name="Picture 5" descr="C:\Documents and Settings\student\Application Data\Microsoft\Media Catalog\bttfp_05.jpg"/>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648200" y="2593975"/>
            <a:ext cx="3810000" cy="2508250"/>
          </a:xfrm>
        </p:spPr>
      </p:pic>
      <p:sp>
        <p:nvSpPr>
          <p:cNvPr id="8197" name="AutoShape 6">
            <a:hlinkClick r:id="" action="ppaction://hlinkshowjump?jump=nextslide" highlightClick="1"/>
          </p:cNvPr>
          <p:cNvSpPr>
            <a:spLocks noChangeArrowheads="1"/>
          </p:cNvSpPr>
          <p:nvPr/>
        </p:nvSpPr>
        <p:spPr bwMode="auto">
          <a:xfrm>
            <a:off x="7010400" y="5867400"/>
            <a:ext cx="1600200" cy="4572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8" name="AutoShape 7">
            <a:hlinkClick r:id="" action="ppaction://hlinkshowjump?jump=previousslide" highlightClick="1"/>
          </p:cNvPr>
          <p:cNvSpPr>
            <a:spLocks noChangeArrowheads="1"/>
          </p:cNvSpPr>
          <p:nvPr/>
        </p:nvSpPr>
        <p:spPr bwMode="auto">
          <a:xfrm>
            <a:off x="5257800" y="5867400"/>
            <a:ext cx="1524000" cy="457200"/>
          </a:xfrm>
          <a:prstGeom prst="actionButtonBackPrevious">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352800" y="533400"/>
            <a:ext cx="5562600" cy="5021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b="1"/>
              <a:t>In order to understand where the word and theory of the atom comes from, we’ll have to go all the way back to the year 465 BC.</a:t>
            </a:r>
            <a:br>
              <a:rPr lang="en-US" b="1"/>
            </a:br>
            <a:r>
              <a:rPr lang="en-US" b="1"/>
              <a:t>The first man that we must find is Democritus.  We have to go back to 465 BC to find him.</a:t>
            </a:r>
          </a:p>
          <a:p>
            <a:pPr>
              <a:spcBef>
                <a:spcPct val="50000"/>
              </a:spcBef>
            </a:pPr>
            <a:r>
              <a:rPr lang="en-US" b="1"/>
              <a:t>I’ll set our time machine to 2469 years in the past and we’ll see what we can find out.</a:t>
            </a:r>
          </a:p>
          <a:p>
            <a:pPr>
              <a:spcBef>
                <a:spcPct val="50000"/>
              </a:spcBef>
            </a:pPr>
            <a:r>
              <a:rPr lang="en-US" b="1"/>
              <a:t>Do you have your pen, and pad?</a:t>
            </a:r>
          </a:p>
          <a:p>
            <a:pPr>
              <a:spcBef>
                <a:spcPct val="50000"/>
              </a:spcBef>
            </a:pPr>
            <a:r>
              <a:rPr lang="en-US" b="1"/>
              <a:t>Here we go...</a:t>
            </a:r>
            <a:endParaRPr lang="en-US"/>
          </a:p>
        </p:txBody>
      </p:sp>
      <p:sp>
        <p:nvSpPr>
          <p:cNvPr id="9219" name="AutoShape 4">
            <a:hlinkClick r:id="" action="ppaction://hlinkshowjump?jump=nextslide" highlightClick="1"/>
          </p:cNvPr>
          <p:cNvSpPr>
            <a:spLocks noChangeArrowheads="1"/>
          </p:cNvSpPr>
          <p:nvPr/>
        </p:nvSpPr>
        <p:spPr bwMode="auto">
          <a:xfrm>
            <a:off x="7010400" y="5943600"/>
            <a:ext cx="1295400" cy="3810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9220" name="Picture 5" descr="C:\Documents and Settings\student\Desktop\Bianchi\atom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14400"/>
            <a:ext cx="2971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AutoShape 6">
            <a:hlinkClick r:id="" action="ppaction://hlinkshowjump?jump=previousslide" highlightClick="1"/>
          </p:cNvPr>
          <p:cNvSpPr>
            <a:spLocks noChangeArrowheads="1"/>
          </p:cNvSpPr>
          <p:nvPr/>
        </p:nvSpPr>
        <p:spPr bwMode="auto">
          <a:xfrm>
            <a:off x="5562600" y="5943600"/>
            <a:ext cx="1219200" cy="381000"/>
          </a:xfrm>
          <a:prstGeom prst="actionButtonBackPrevious">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en-US" smtClean="0"/>
              <a:t>465 BC</a:t>
            </a:r>
          </a:p>
        </p:txBody>
      </p:sp>
      <p:sp>
        <p:nvSpPr>
          <p:cNvPr id="10243" name="Text Box 3"/>
          <p:cNvSpPr txBox="1">
            <a:spLocks noChangeArrowheads="1"/>
          </p:cNvSpPr>
          <p:nvPr/>
        </p:nvSpPr>
        <p:spPr bwMode="auto">
          <a:xfrm>
            <a:off x="1295400" y="1371600"/>
            <a:ext cx="4724400" cy="356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Here we are in ancient Greece.  Now all we have to do is find this guy Democritus.</a:t>
            </a:r>
          </a:p>
          <a:p>
            <a:pPr>
              <a:spcBef>
                <a:spcPct val="50000"/>
              </a:spcBef>
            </a:pPr>
            <a:r>
              <a:rPr lang="en-US"/>
              <a:t>Lets ask one of these people if they have heard of him.</a:t>
            </a:r>
          </a:p>
          <a:p>
            <a:pPr>
              <a:spcBef>
                <a:spcPct val="50000"/>
              </a:spcBef>
            </a:pPr>
            <a:r>
              <a:rPr lang="en-US"/>
              <a:t>Excuse me...</a:t>
            </a:r>
          </a:p>
          <a:p>
            <a:pPr>
              <a:spcBef>
                <a:spcPct val="50000"/>
              </a:spcBef>
            </a:pPr>
            <a:r>
              <a:rPr lang="en-US"/>
              <a:t>(click on one of the people to see their response)</a:t>
            </a:r>
          </a:p>
        </p:txBody>
      </p:sp>
      <p:pic>
        <p:nvPicPr>
          <p:cNvPr id="10244" name="Picture 4" descr="C:\Documents and Settings\student\Desktop\Bianchi\102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609600"/>
            <a:ext cx="1670050" cy="250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5" descr="C:\Documents and Settings\student\Desktop\Bianchi\Ch-8804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3429000"/>
            <a:ext cx="163195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6" descr="C:\Documents and Settings\student\Desktop\Bianchi\greek04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48200" y="4495800"/>
            <a:ext cx="1354138" cy="191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AutoShape 7">
            <a:hlinkClick r:id="rId6" action="ppaction://hlinksldjump" highlightClick="1"/>
          </p:cNvPr>
          <p:cNvSpPr>
            <a:spLocks noChangeArrowheads="1"/>
          </p:cNvSpPr>
          <p:nvPr/>
        </p:nvSpPr>
        <p:spPr bwMode="auto">
          <a:xfrm>
            <a:off x="6477000" y="609600"/>
            <a:ext cx="1676400" cy="2514600"/>
          </a:xfrm>
          <a:prstGeom prst="actionButtonBlank">
            <a:avLst/>
          </a:prstGeom>
          <a:noFill/>
          <a:ln w="9525">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8" name="AutoShape 8">
            <a:hlinkClick r:id="rId7" action="ppaction://hlinksldjump" highlightClick="1"/>
          </p:cNvPr>
          <p:cNvSpPr>
            <a:spLocks noChangeArrowheads="1"/>
          </p:cNvSpPr>
          <p:nvPr/>
        </p:nvSpPr>
        <p:spPr bwMode="auto">
          <a:xfrm>
            <a:off x="6553200" y="3429000"/>
            <a:ext cx="1600200" cy="2743200"/>
          </a:xfrm>
          <a:prstGeom prst="actionButtonBlank">
            <a:avLst/>
          </a:prstGeom>
          <a:noFill/>
          <a:ln w="9525">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9" name="AutoShape 9">
            <a:hlinkClick r:id="rId8" action="ppaction://hlinksldjump" highlightClick="1"/>
          </p:cNvPr>
          <p:cNvSpPr>
            <a:spLocks noChangeArrowheads="1"/>
          </p:cNvSpPr>
          <p:nvPr/>
        </p:nvSpPr>
        <p:spPr bwMode="auto">
          <a:xfrm>
            <a:off x="4572000" y="4495800"/>
            <a:ext cx="1447800" cy="1905000"/>
          </a:xfrm>
          <a:prstGeom prst="actionButtonBlank">
            <a:avLst/>
          </a:prstGeom>
          <a:noFill/>
          <a:ln w="9525">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0" name="AutoShape 10">
            <a:hlinkClick r:id="" action="ppaction://hlinkshowjump?jump=previousslide" highlightClick="1"/>
          </p:cNvPr>
          <p:cNvSpPr>
            <a:spLocks noChangeArrowheads="1"/>
          </p:cNvSpPr>
          <p:nvPr/>
        </p:nvSpPr>
        <p:spPr bwMode="auto">
          <a:xfrm>
            <a:off x="762000" y="5943600"/>
            <a:ext cx="1447800" cy="457200"/>
          </a:xfrm>
          <a:prstGeom prst="actionButtonBackPrevious">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dissolve/>
    <p:sndAc>
      <p:stSnd>
        <p:snd r:embed="rId2" name="explode.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305800" y="1524000"/>
            <a:ext cx="152400" cy="76200"/>
          </a:xfrm>
        </p:spPr>
        <p:txBody>
          <a:bodyPr/>
          <a:lstStyle/>
          <a:p>
            <a:pPr eaLnBrk="1" hangingPunct="1"/>
            <a:endParaRPr lang="en-US" smtClean="0"/>
          </a:p>
        </p:txBody>
      </p:sp>
      <p:sp>
        <p:nvSpPr>
          <p:cNvPr id="11267" name="Rectangle 5"/>
          <p:cNvSpPr>
            <a:spLocks noChangeArrowheads="1"/>
          </p:cNvSpPr>
          <p:nvPr/>
        </p:nvSpPr>
        <p:spPr bwMode="auto">
          <a:xfrm>
            <a:off x="685800" y="1295400"/>
            <a:ext cx="77724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accent1"/>
              </a:buClr>
              <a:buFontTx/>
              <a:buChar char="•"/>
            </a:pPr>
            <a:r>
              <a:rPr lang="en-US" sz="3200">
                <a:latin typeface="Tahoma" pitchFamily="34" charset="0"/>
              </a:rPr>
              <a:t>Democritus?</a:t>
            </a:r>
          </a:p>
          <a:p>
            <a:pPr marL="342900" indent="-342900">
              <a:spcBef>
                <a:spcPct val="20000"/>
              </a:spcBef>
              <a:buClr>
                <a:schemeClr val="accent1"/>
              </a:buClr>
              <a:buFontTx/>
              <a:buChar char="•"/>
            </a:pPr>
            <a:r>
              <a:rPr lang="en-US" sz="3200">
                <a:latin typeface="Tahoma" pitchFamily="34" charset="0"/>
              </a:rPr>
              <a:t>I think that his restaurant serves the best Greek souvlaki that Athens has ever seen.</a:t>
            </a:r>
          </a:p>
          <a:p>
            <a:pPr marL="342900" indent="-342900">
              <a:spcBef>
                <a:spcPct val="20000"/>
              </a:spcBef>
              <a:buClr>
                <a:schemeClr val="accent1"/>
              </a:buClr>
              <a:buFontTx/>
              <a:buChar char="•"/>
            </a:pPr>
            <a:r>
              <a:rPr lang="en-US" sz="3200">
                <a:latin typeface="Tahoma" pitchFamily="34" charset="0"/>
              </a:rPr>
              <a:t>Errrr…Maybe that is Hemocritus…I could be wrong…I would ask someone else if I were you.</a:t>
            </a:r>
          </a:p>
        </p:txBody>
      </p:sp>
      <p:sp>
        <p:nvSpPr>
          <p:cNvPr id="11268" name="AutoShape 6">
            <a:hlinkClick r:id="rId2" action="ppaction://hlinksldjump" highlightClick="1"/>
          </p:cNvPr>
          <p:cNvSpPr>
            <a:spLocks noChangeArrowheads="1"/>
          </p:cNvSpPr>
          <p:nvPr/>
        </p:nvSpPr>
        <p:spPr bwMode="auto">
          <a:xfrm>
            <a:off x="7010400" y="5943600"/>
            <a:ext cx="1600200" cy="457200"/>
          </a:xfrm>
          <a:prstGeom prst="actionButtonForwardNext">
            <a:avLst/>
          </a:prstGeom>
          <a:solidFill>
            <a:srgbClr val="0000FF"/>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9" name="Text Box 7"/>
          <p:cNvSpPr txBox="1">
            <a:spLocks noChangeArrowheads="1"/>
          </p:cNvSpPr>
          <p:nvPr/>
        </p:nvSpPr>
        <p:spPr bwMode="auto">
          <a:xfrm>
            <a:off x="6324600" y="51054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p>
        </p:txBody>
      </p:sp>
      <p:sp>
        <p:nvSpPr>
          <p:cNvPr id="11270" name="Text Box 8"/>
          <p:cNvSpPr txBox="1">
            <a:spLocks noChangeArrowheads="1"/>
          </p:cNvSpPr>
          <p:nvPr/>
        </p:nvSpPr>
        <p:spPr bwMode="auto">
          <a:xfrm>
            <a:off x="5257800" y="5181600"/>
            <a:ext cx="1600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latin typeface="Univers" pitchFamily="34" charset="0"/>
              </a:rPr>
              <a:t>Ask someone else</a:t>
            </a:r>
          </a:p>
        </p:txBody>
      </p:sp>
      <p:sp>
        <p:nvSpPr>
          <p:cNvPr id="11271" name="Rectangle 9"/>
          <p:cNvSpPr>
            <a:spLocks noChangeArrowheads="1"/>
          </p:cNvSpPr>
          <p:nvPr>
            <p:ph type="body" idx="1"/>
          </p:nvPr>
        </p:nvSpPr>
        <p:spPr>
          <a:xfrm>
            <a:off x="685800" y="533400"/>
            <a:ext cx="7772400" cy="838200"/>
          </a:xfrm>
          <a:noFill/>
        </p:spPr>
        <p:txBody>
          <a:bodyPr/>
          <a:lstStyle/>
          <a:p>
            <a:pPr eaLnBrk="1" hangingPunct="1">
              <a:spcBef>
                <a:spcPct val="0"/>
              </a:spcBef>
              <a:buClrTx/>
              <a:buFontTx/>
              <a:buNone/>
            </a:pPr>
            <a:r>
              <a:rPr lang="en-US" sz="3600" smtClean="0">
                <a:solidFill>
                  <a:schemeClr val="tx2"/>
                </a:solidFill>
              </a:rPr>
              <a:t>Man on Democritus:</a:t>
            </a:r>
          </a:p>
        </p:txBody>
      </p:sp>
    </p:spTree>
  </p:cSld>
  <p:clrMapOvr>
    <a:masterClrMapping/>
  </p:clrMapOvr>
  <p:transition>
    <p:checker/>
  </p:transition>
  <p:timing>
    <p:tnLst>
      <p:par>
        <p:cTn id="1" dur="indefinite" restart="never" nodeType="tmRoot"/>
      </p:par>
    </p:tnLst>
  </p:timing>
</p:sld>
</file>

<file path=ppt/theme/theme1.xml><?xml version="1.0" encoding="utf-8"?>
<a:theme xmlns:a="http://schemas.openxmlformats.org/drawingml/2006/main" name="Neon Frame">
  <a:themeElements>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Neon Fra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Neon Fram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Neon Fram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Neon Fram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Neon Frame 5">
        <a:dk1>
          <a:srgbClr val="808080"/>
        </a:dk1>
        <a:lt1>
          <a:srgbClr val="F8F8F8"/>
        </a:lt1>
        <a:dk2>
          <a:srgbClr val="000000"/>
        </a:dk2>
        <a:lt2>
          <a:srgbClr val="FFFFFF"/>
        </a:lt2>
        <a:accent1>
          <a:srgbClr val="FF6600"/>
        </a:accent1>
        <a:accent2>
          <a:srgbClr val="FF41FF"/>
        </a:accent2>
        <a:accent3>
          <a:srgbClr val="AAAAAA"/>
        </a:accent3>
        <a:accent4>
          <a:srgbClr val="D4D4D4"/>
        </a:accent4>
        <a:accent5>
          <a:srgbClr val="FFB8AA"/>
        </a:accent5>
        <a:accent6>
          <a:srgbClr val="E73AE7"/>
        </a:accent6>
        <a:hlink>
          <a:srgbClr val="FF0066"/>
        </a:hlink>
        <a:folHlink>
          <a:srgbClr val="CC0066"/>
        </a:folHlink>
      </a:clrScheme>
      <a:clrMap bg1="dk2" tx1="lt1" bg2="dk1" tx2="lt2" accent1="accent1" accent2="accent2" accent3="accent3" accent4="accent4" accent5="accent5" accent6="accent6" hlink="hlink" folHlink="folHlink"/>
    </a:extraClrScheme>
    <a:extraClrScheme>
      <a:clrScheme name="Neon Frame 6">
        <a:dk1>
          <a:srgbClr val="808080"/>
        </a:dk1>
        <a:lt1>
          <a:srgbClr val="F8F8F8"/>
        </a:lt1>
        <a:dk2>
          <a:srgbClr val="000000"/>
        </a:dk2>
        <a:lt2>
          <a:srgbClr val="FFFFFF"/>
        </a:lt2>
        <a:accent1>
          <a:srgbClr val="FF4FC9"/>
        </a:accent1>
        <a:accent2>
          <a:srgbClr val="FF91B6"/>
        </a:accent2>
        <a:accent3>
          <a:srgbClr val="AAAAAA"/>
        </a:accent3>
        <a:accent4>
          <a:srgbClr val="D4D4D4"/>
        </a:accent4>
        <a:accent5>
          <a:srgbClr val="FFB2E1"/>
        </a:accent5>
        <a:accent6>
          <a:srgbClr val="E783A5"/>
        </a:accent6>
        <a:hlink>
          <a:srgbClr val="FF99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Designs\Neon Frame.pot</Template>
  <TotalTime>996</TotalTime>
  <Words>1798</Words>
  <Application>Microsoft Office PowerPoint</Application>
  <PresentationFormat>On-screen Show (4:3)</PresentationFormat>
  <Paragraphs>185</Paragraphs>
  <Slides>37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Times New Roman</vt:lpstr>
      <vt:lpstr>Arial</vt:lpstr>
      <vt:lpstr>Tahoma</vt:lpstr>
      <vt:lpstr>Calibri</vt:lpstr>
      <vt:lpstr>Univers</vt:lpstr>
      <vt:lpstr>Univers Condensed</vt:lpstr>
      <vt:lpstr>Wingdings</vt:lpstr>
      <vt:lpstr>CG Times</vt:lpstr>
      <vt:lpstr>Neon Frame</vt:lpstr>
      <vt:lpstr>Atomic Theory</vt:lpstr>
      <vt:lpstr>Introduction</vt:lpstr>
      <vt:lpstr>Introduction: Continued</vt:lpstr>
      <vt:lpstr>Introduction: Continued</vt:lpstr>
      <vt:lpstr>Process</vt:lpstr>
      <vt:lpstr>Process</vt:lpstr>
      <vt:lpstr>PowerPoint Presentation</vt:lpstr>
      <vt:lpstr>465 BC</vt:lpstr>
      <vt:lpstr>PowerPoint Presentation</vt:lpstr>
      <vt:lpstr>PowerPoint Presentation</vt:lpstr>
      <vt:lpstr>Ancient Greek Woman on Democritus:</vt:lpstr>
      <vt:lpstr>465 BC: Greece</vt:lpstr>
      <vt:lpstr>384 BC: Find Aristotle</vt:lpstr>
      <vt:lpstr>Mother and child on Aristotle:</vt:lpstr>
      <vt:lpstr>Gypsy woman on Aristotle:</vt:lpstr>
      <vt:lpstr>384 BC: Woman on Aristotle</vt:lpstr>
      <vt:lpstr>384 BC</vt:lpstr>
      <vt:lpstr>1808: John Dalton</vt:lpstr>
      <vt:lpstr>1808: John Dalton</vt:lpstr>
      <vt:lpstr>1808</vt:lpstr>
      <vt:lpstr>1855: Sir William Crookes</vt:lpstr>
      <vt:lpstr>1855: Sir William Crookes invented a tube that showed him some interesting things</vt:lpstr>
      <vt:lpstr>Crookes</vt:lpstr>
      <vt:lpstr>1897: J.J. Thomson </vt:lpstr>
      <vt:lpstr>1897: J.J. Thomson:</vt:lpstr>
      <vt:lpstr>Thomson: continued</vt:lpstr>
      <vt:lpstr>1897: Thompson</vt:lpstr>
      <vt:lpstr>1911: Finding Ernst Rutherford</vt:lpstr>
      <vt:lpstr>Man on Rutherford:</vt:lpstr>
      <vt:lpstr>People on Rutherford</vt:lpstr>
      <vt:lpstr>Ernst Rutherford: 1911</vt:lpstr>
      <vt:lpstr>Rutherford: 1911</vt:lpstr>
      <vt:lpstr>Neils Bohr: 1913</vt:lpstr>
      <vt:lpstr>Bohr 1913:</vt:lpstr>
      <vt:lpstr>PowerPoint Presentation</vt:lpstr>
      <vt:lpstr>Timeline Checklist</vt:lpstr>
      <vt:lpstr>Works Cited</vt:lpstr>
    </vt:vector>
  </TitlesOfParts>
  <Company>St. Lawrence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Atomic Theory</dc:title>
  <dc:creator>Christopher Bianchi</dc:creator>
  <cp:lastModifiedBy> </cp:lastModifiedBy>
  <cp:revision>24</cp:revision>
  <dcterms:created xsi:type="dcterms:W3CDTF">2003-07-22T21:54:02Z</dcterms:created>
  <dcterms:modified xsi:type="dcterms:W3CDTF">2013-02-04T20:24:41Z</dcterms:modified>
</cp:coreProperties>
</file>